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3" r:id="rId3"/>
    <p:sldId id="274" r:id="rId4"/>
    <p:sldId id="258" r:id="rId5"/>
    <p:sldId id="259" r:id="rId6"/>
    <p:sldId id="260" r:id="rId7"/>
    <p:sldId id="261" r:id="rId8"/>
    <p:sldId id="262" r:id="rId9"/>
    <p:sldId id="263" r:id="rId10"/>
    <p:sldId id="264" r:id="rId11"/>
    <p:sldId id="265" r:id="rId12"/>
    <p:sldId id="266" r:id="rId13"/>
    <p:sldId id="267" r:id="rId14"/>
    <p:sldId id="271" r:id="rId15"/>
    <p:sldId id="272" r:id="rId16"/>
    <p:sldId id="268" r:id="rId17"/>
    <p:sldId id="269" r:id="rId18"/>
    <p:sldId id="270"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S-D-FS-VSR71\Users\U991282102\Desktop\data%20for%20local%20funds%20presentation.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spPr>
            <a:solidFill>
              <a:schemeClr val="accent1">
                <a:lumMod val="50000"/>
              </a:schemeClr>
            </a:solidFill>
            <a:ln>
              <a:solidFill>
                <a:schemeClr val="accent1">
                  <a:lumMod val="5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1">
                  <c:v>2009/2010</c:v>
                </c:pt>
                <c:pt idx="2">
                  <c:v>2010/2011</c:v>
                </c:pt>
                <c:pt idx="3">
                  <c:v>2011/2012</c:v>
                </c:pt>
                <c:pt idx="4">
                  <c:v>2012/2013</c:v>
                </c:pt>
                <c:pt idx="5">
                  <c:v>2013/2014</c:v>
                </c:pt>
                <c:pt idx="6">
                  <c:v>2014/2015</c:v>
                </c:pt>
                <c:pt idx="7">
                  <c:v>2015/2016</c:v>
                </c:pt>
                <c:pt idx="8">
                  <c:v>2016/2017</c:v>
                </c:pt>
                <c:pt idx="9">
                  <c:v>2017/2018</c:v>
                </c:pt>
                <c:pt idx="10">
                  <c:v>2018/2019</c:v>
                </c:pt>
              </c:strCache>
            </c:strRef>
          </c:cat>
          <c:val>
            <c:numRef>
              <c:f>Sheet1!$B$2:$B$12</c:f>
              <c:numCache>
                <c:formatCode>0%</c:formatCode>
                <c:ptCount val="11"/>
                <c:pt idx="1">
                  <c:v>7.0000000000000007E-2</c:v>
                </c:pt>
                <c:pt idx="2">
                  <c:v>7.0000000000000007E-2</c:v>
                </c:pt>
                <c:pt idx="3">
                  <c:v>0.12</c:v>
                </c:pt>
                <c:pt idx="4">
                  <c:v>0.12</c:v>
                </c:pt>
                <c:pt idx="5">
                  <c:v>0</c:v>
                </c:pt>
                <c:pt idx="6">
                  <c:v>0</c:v>
                </c:pt>
                <c:pt idx="7">
                  <c:v>-0.05</c:v>
                </c:pt>
                <c:pt idx="8">
                  <c:v>0</c:v>
                </c:pt>
                <c:pt idx="9">
                  <c:v>0.02</c:v>
                </c:pt>
                <c:pt idx="10" formatCode="0.00%">
                  <c:v>2.1999999999999999E-2</c:v>
                </c:pt>
              </c:numCache>
            </c:numRef>
          </c:val>
          <c:extLst>
            <c:ext xmlns:c16="http://schemas.microsoft.com/office/drawing/2014/chart" uri="{C3380CC4-5D6E-409C-BE32-E72D297353CC}">
              <c16:uniqueId val="{00000000-F97C-417B-A696-1919B1CDCC15}"/>
            </c:ext>
          </c:extLst>
        </c:ser>
        <c:dLbls>
          <c:showLegendKey val="0"/>
          <c:showVal val="0"/>
          <c:showCatName val="0"/>
          <c:showSerName val="0"/>
          <c:showPercent val="0"/>
          <c:showBubbleSize val="0"/>
        </c:dLbls>
        <c:gapWidth val="219"/>
        <c:axId val="380997440"/>
        <c:axId val="380993176"/>
      </c:barChart>
      <c:catAx>
        <c:axId val="380997440"/>
        <c:scaling>
          <c:orientation val="minMax"/>
        </c:scaling>
        <c:delete val="0"/>
        <c:axPos val="b"/>
        <c:numFmt formatCode="General" sourceLinked="1"/>
        <c:majorTickMark val="none"/>
        <c:minorTickMark val="none"/>
        <c:tickLblPos val="nextTo"/>
        <c:spPr>
          <a:solidFill>
            <a:sysClr val="window" lastClr="FFFFFF"/>
          </a:solid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380993176"/>
        <c:crosses val="autoZero"/>
        <c:auto val="1"/>
        <c:lblAlgn val="ctr"/>
        <c:lblOffset val="100"/>
        <c:noMultiLvlLbl val="0"/>
      </c:catAx>
      <c:valAx>
        <c:axId val="38099317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809974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Sheet3!$B$1</c:f>
              <c:strCache>
                <c:ptCount val="1"/>
                <c:pt idx="0">
                  <c:v>Central/SVI</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Sheet3!$A$2:$A$6</c:f>
              <c:numCache>
                <c:formatCode>#\ ??/??</c:formatCode>
                <c:ptCount val="5"/>
                <c:pt idx="0">
                  <c:v>0.92307692307692313</c:v>
                </c:pt>
                <c:pt idx="1">
                  <c:v>0.9285714285714286</c:v>
                </c:pt>
                <c:pt idx="2">
                  <c:v>0.93333333333333335</c:v>
                </c:pt>
                <c:pt idx="3">
                  <c:v>0.9375</c:v>
                </c:pt>
                <c:pt idx="4">
                  <c:v>0.94117647058823528</c:v>
                </c:pt>
              </c:numCache>
            </c:numRef>
          </c:cat>
          <c:val>
            <c:numRef>
              <c:f>Sheet3!$B$2:$B$6</c:f>
              <c:numCache>
                <c:formatCode>General</c:formatCode>
                <c:ptCount val="5"/>
                <c:pt idx="0">
                  <c:v>220</c:v>
                </c:pt>
                <c:pt idx="1">
                  <c:v>216</c:v>
                </c:pt>
                <c:pt idx="2">
                  <c:v>205</c:v>
                </c:pt>
                <c:pt idx="3">
                  <c:v>239</c:v>
                </c:pt>
                <c:pt idx="4">
                  <c:v>273</c:v>
                </c:pt>
              </c:numCache>
            </c:numRef>
          </c:val>
          <c:smooth val="0"/>
          <c:extLst>
            <c:ext xmlns:c16="http://schemas.microsoft.com/office/drawing/2014/chart" uri="{C3380CC4-5D6E-409C-BE32-E72D297353CC}">
              <c16:uniqueId val="{00000000-7C36-481E-B564-0BD06466C673}"/>
            </c:ext>
          </c:extLst>
        </c:ser>
        <c:ser>
          <c:idx val="1"/>
          <c:order val="1"/>
          <c:tx>
            <c:strRef>
              <c:f>Sheet3!$C$1</c:f>
              <c:strCache>
                <c:ptCount val="1"/>
                <c:pt idx="0">
                  <c:v>North</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Sheet3!$A$2:$A$6</c:f>
              <c:numCache>
                <c:formatCode>#\ ??/??</c:formatCode>
                <c:ptCount val="5"/>
                <c:pt idx="0">
                  <c:v>0.92307692307692313</c:v>
                </c:pt>
                <c:pt idx="1">
                  <c:v>0.9285714285714286</c:v>
                </c:pt>
                <c:pt idx="2">
                  <c:v>0.93333333333333335</c:v>
                </c:pt>
                <c:pt idx="3">
                  <c:v>0.9375</c:v>
                </c:pt>
                <c:pt idx="4">
                  <c:v>0.94117647058823528</c:v>
                </c:pt>
              </c:numCache>
            </c:numRef>
          </c:cat>
          <c:val>
            <c:numRef>
              <c:f>Sheet3!$C$2:$C$6</c:f>
              <c:numCache>
                <c:formatCode>General</c:formatCode>
                <c:ptCount val="5"/>
                <c:pt idx="0">
                  <c:v>116</c:v>
                </c:pt>
                <c:pt idx="1">
                  <c:v>160</c:v>
                </c:pt>
                <c:pt idx="2">
                  <c:v>155</c:v>
                </c:pt>
                <c:pt idx="3">
                  <c:v>158</c:v>
                </c:pt>
                <c:pt idx="4">
                  <c:v>181</c:v>
                </c:pt>
              </c:numCache>
            </c:numRef>
          </c:val>
          <c:smooth val="0"/>
          <c:extLst>
            <c:ext xmlns:c16="http://schemas.microsoft.com/office/drawing/2014/chart" uri="{C3380CC4-5D6E-409C-BE32-E72D297353CC}">
              <c16:uniqueId val="{00000001-7C36-481E-B564-0BD06466C673}"/>
            </c:ext>
          </c:extLst>
        </c:ser>
        <c:ser>
          <c:idx val="2"/>
          <c:order val="2"/>
          <c:tx>
            <c:strRef>
              <c:f>Sheet3!$D$1</c:f>
              <c:strCache>
                <c:ptCount val="1"/>
                <c:pt idx="0">
                  <c:v>South</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Sheet3!$A$2:$A$6</c:f>
              <c:numCache>
                <c:formatCode>#\ ??/??</c:formatCode>
                <c:ptCount val="5"/>
                <c:pt idx="0">
                  <c:v>0.92307692307692313</c:v>
                </c:pt>
                <c:pt idx="1">
                  <c:v>0.9285714285714286</c:v>
                </c:pt>
                <c:pt idx="2">
                  <c:v>0.93333333333333335</c:v>
                </c:pt>
                <c:pt idx="3">
                  <c:v>0.9375</c:v>
                </c:pt>
                <c:pt idx="4">
                  <c:v>0.94117647058823528</c:v>
                </c:pt>
              </c:numCache>
            </c:numRef>
          </c:cat>
          <c:val>
            <c:numRef>
              <c:f>Sheet3!$D$2:$D$6</c:f>
              <c:numCache>
                <c:formatCode>General</c:formatCode>
                <c:ptCount val="5"/>
                <c:pt idx="0">
                  <c:v>127</c:v>
                </c:pt>
                <c:pt idx="1">
                  <c:v>160</c:v>
                </c:pt>
                <c:pt idx="2">
                  <c:v>212</c:v>
                </c:pt>
                <c:pt idx="3">
                  <c:v>241</c:v>
                </c:pt>
                <c:pt idx="4">
                  <c:v>305</c:v>
                </c:pt>
              </c:numCache>
            </c:numRef>
          </c:val>
          <c:smooth val="0"/>
          <c:extLst>
            <c:ext xmlns:c16="http://schemas.microsoft.com/office/drawing/2014/chart" uri="{C3380CC4-5D6E-409C-BE32-E72D297353CC}">
              <c16:uniqueId val="{00000002-7C36-481E-B564-0BD06466C673}"/>
            </c:ext>
          </c:extLst>
        </c:ser>
        <c:dLbls>
          <c:dLblPos val="t"/>
          <c:showLegendKey val="0"/>
          <c:showVal val="1"/>
          <c:showCatName val="0"/>
          <c:showSerName val="0"/>
          <c:showPercent val="0"/>
          <c:showBubbleSize val="0"/>
        </c:dLbls>
        <c:marker val="1"/>
        <c:smooth val="0"/>
        <c:axId val="584598568"/>
        <c:axId val="584593648"/>
      </c:lineChart>
      <c:catAx>
        <c:axId val="584598568"/>
        <c:scaling>
          <c:orientation val="minMax"/>
        </c:scaling>
        <c:delete val="0"/>
        <c:axPos val="b"/>
        <c:numFmt formatCode="#\ ??/??"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584593648"/>
        <c:crosses val="autoZero"/>
        <c:auto val="1"/>
        <c:lblAlgn val="ctr"/>
        <c:lblOffset val="100"/>
        <c:noMultiLvlLbl val="0"/>
      </c:catAx>
      <c:valAx>
        <c:axId val="584593648"/>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584598568"/>
        <c:crosses val="autoZero"/>
        <c:crossBetween val="between"/>
      </c:valAx>
      <c:spPr>
        <a:noFill/>
        <a:ln>
          <a:noFill/>
        </a:ln>
        <a:effectLst/>
      </c:spPr>
    </c:plotArea>
    <c:legend>
      <c:legendPos val="b"/>
      <c:layout>
        <c:manualLayout>
          <c:xMode val="edge"/>
          <c:yMode val="edge"/>
          <c:x val="0.18258345223625572"/>
          <c:y val="0.88259786075127711"/>
          <c:w val="0.63483309552748857"/>
          <c:h val="9.5896762904636931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AAEA15-E4C4-4668-9224-F76ACBDB13AC}" type="datetimeFigureOut">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FA308-CD19-4D49-8F9C-3975904A70B1}" type="slidenum">
              <a:rPr lang="en-US" smtClean="0"/>
              <a:t>‹#›</a:t>
            </a:fld>
            <a:endParaRPr lang="en-US"/>
          </a:p>
        </p:txBody>
      </p:sp>
    </p:spTree>
    <p:extLst>
      <p:ext uri="{BB962C8B-B14F-4D97-AF65-F5344CB8AC3E}">
        <p14:creationId xmlns:p14="http://schemas.microsoft.com/office/powerpoint/2010/main" val="195626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AAEA15-E4C4-4668-9224-F76ACBDB13AC}" type="datetimeFigureOut">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FA308-CD19-4D49-8F9C-3975904A70B1}" type="slidenum">
              <a:rPr lang="en-US" smtClean="0"/>
              <a:t>‹#›</a:t>
            </a:fld>
            <a:endParaRPr lang="en-US"/>
          </a:p>
        </p:txBody>
      </p:sp>
    </p:spTree>
    <p:extLst>
      <p:ext uri="{BB962C8B-B14F-4D97-AF65-F5344CB8AC3E}">
        <p14:creationId xmlns:p14="http://schemas.microsoft.com/office/powerpoint/2010/main" val="142624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AAEA15-E4C4-4668-9224-F76ACBDB13AC}" type="datetimeFigureOut">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FA308-CD19-4D49-8F9C-3975904A70B1}" type="slidenum">
              <a:rPr lang="en-US" smtClean="0"/>
              <a:t>‹#›</a:t>
            </a:fld>
            <a:endParaRPr lang="en-US"/>
          </a:p>
        </p:txBody>
      </p:sp>
    </p:spTree>
    <p:extLst>
      <p:ext uri="{BB962C8B-B14F-4D97-AF65-F5344CB8AC3E}">
        <p14:creationId xmlns:p14="http://schemas.microsoft.com/office/powerpoint/2010/main" val="396760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AAEA15-E4C4-4668-9224-F76ACBDB13AC}" type="datetimeFigureOut">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FA308-CD19-4D49-8F9C-3975904A70B1}" type="slidenum">
              <a:rPr lang="en-US" smtClean="0"/>
              <a:t>‹#›</a:t>
            </a:fld>
            <a:endParaRPr lang="en-US"/>
          </a:p>
        </p:txBody>
      </p:sp>
    </p:spTree>
    <p:extLst>
      <p:ext uri="{BB962C8B-B14F-4D97-AF65-F5344CB8AC3E}">
        <p14:creationId xmlns:p14="http://schemas.microsoft.com/office/powerpoint/2010/main" val="2279885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9AAEA15-E4C4-4668-9224-F76ACBDB13AC}" type="datetimeFigureOut">
              <a:rPr lang="en-US" smtClean="0"/>
              <a:t>6/8/2018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FA308-CD19-4D49-8F9C-3975904A70B1}" type="slidenum">
              <a:rPr lang="en-US" smtClean="0"/>
              <a:t>‹#›</a:t>
            </a:fld>
            <a:endParaRPr lang="en-US"/>
          </a:p>
        </p:txBody>
      </p:sp>
    </p:spTree>
    <p:extLst>
      <p:ext uri="{BB962C8B-B14F-4D97-AF65-F5344CB8AC3E}">
        <p14:creationId xmlns:p14="http://schemas.microsoft.com/office/powerpoint/2010/main" val="987511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AAEA15-E4C4-4668-9224-F76ACBDB13AC}" type="datetimeFigureOut">
              <a:rPr lang="en-US" smtClean="0"/>
              <a:t>6/8/2018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1FA308-CD19-4D49-8F9C-3975904A70B1}" type="slidenum">
              <a:rPr lang="en-US" smtClean="0"/>
              <a:t>‹#›</a:t>
            </a:fld>
            <a:endParaRPr lang="en-US"/>
          </a:p>
        </p:txBody>
      </p:sp>
    </p:spTree>
    <p:extLst>
      <p:ext uri="{BB962C8B-B14F-4D97-AF65-F5344CB8AC3E}">
        <p14:creationId xmlns:p14="http://schemas.microsoft.com/office/powerpoint/2010/main" val="3870727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AAEA15-E4C4-4668-9224-F76ACBDB13AC}" type="datetimeFigureOut">
              <a:rPr lang="en-US" smtClean="0"/>
              <a:t>6/8/2018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1FA308-CD19-4D49-8F9C-3975904A70B1}" type="slidenum">
              <a:rPr lang="en-US" smtClean="0"/>
              <a:t>‹#›</a:t>
            </a:fld>
            <a:endParaRPr lang="en-US"/>
          </a:p>
        </p:txBody>
      </p:sp>
    </p:spTree>
    <p:extLst>
      <p:ext uri="{BB962C8B-B14F-4D97-AF65-F5344CB8AC3E}">
        <p14:creationId xmlns:p14="http://schemas.microsoft.com/office/powerpoint/2010/main" val="234989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AAEA15-E4C4-4668-9224-F76ACBDB13AC}" type="datetimeFigureOut">
              <a:rPr lang="en-US" smtClean="0"/>
              <a:t>6/8/2018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1FA308-CD19-4D49-8F9C-3975904A70B1}" type="slidenum">
              <a:rPr lang="en-US" smtClean="0"/>
              <a:t>‹#›</a:t>
            </a:fld>
            <a:endParaRPr lang="en-US"/>
          </a:p>
        </p:txBody>
      </p:sp>
    </p:spTree>
    <p:extLst>
      <p:ext uri="{BB962C8B-B14F-4D97-AF65-F5344CB8AC3E}">
        <p14:creationId xmlns:p14="http://schemas.microsoft.com/office/powerpoint/2010/main" val="290468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AAEA15-E4C4-4668-9224-F76ACBDB13AC}" type="datetimeFigureOut">
              <a:rPr lang="en-US" smtClean="0"/>
              <a:t>6/8/2018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1FA308-CD19-4D49-8F9C-3975904A70B1}" type="slidenum">
              <a:rPr lang="en-US" smtClean="0"/>
              <a:t>‹#›</a:t>
            </a:fld>
            <a:endParaRPr lang="en-US"/>
          </a:p>
        </p:txBody>
      </p:sp>
    </p:spTree>
    <p:extLst>
      <p:ext uri="{BB962C8B-B14F-4D97-AF65-F5344CB8AC3E}">
        <p14:creationId xmlns:p14="http://schemas.microsoft.com/office/powerpoint/2010/main" val="1634991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9AAEA15-E4C4-4668-9224-F76ACBDB13AC}" type="datetimeFigureOut">
              <a:rPr lang="en-US" smtClean="0"/>
              <a:t>6/8/2018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1FA308-CD19-4D49-8F9C-3975904A70B1}" type="slidenum">
              <a:rPr lang="en-US" smtClean="0"/>
              <a:t>‹#›</a:t>
            </a:fld>
            <a:endParaRPr lang="en-US"/>
          </a:p>
        </p:txBody>
      </p:sp>
    </p:spTree>
    <p:extLst>
      <p:ext uri="{BB962C8B-B14F-4D97-AF65-F5344CB8AC3E}">
        <p14:creationId xmlns:p14="http://schemas.microsoft.com/office/powerpoint/2010/main" val="3438232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9AAEA15-E4C4-4668-9224-F76ACBDB13AC}" type="datetimeFigureOut">
              <a:rPr lang="en-US" smtClean="0"/>
              <a:t>6/8/2018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1FA308-CD19-4D49-8F9C-3975904A70B1}" type="slidenum">
              <a:rPr lang="en-US" smtClean="0"/>
              <a:t>‹#›</a:t>
            </a:fld>
            <a:endParaRPr lang="en-US"/>
          </a:p>
        </p:txBody>
      </p:sp>
    </p:spTree>
    <p:extLst>
      <p:ext uri="{BB962C8B-B14F-4D97-AF65-F5344CB8AC3E}">
        <p14:creationId xmlns:p14="http://schemas.microsoft.com/office/powerpoint/2010/main" val="433601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AAEA15-E4C4-4668-9224-F76ACBDB13AC}" type="datetimeFigureOut">
              <a:rPr lang="en-US" smtClean="0"/>
              <a:t>6/8/2018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1FA308-CD19-4D49-8F9C-3975904A70B1}" type="slidenum">
              <a:rPr lang="en-US" smtClean="0"/>
              <a:t>‹#›</a:t>
            </a:fld>
            <a:endParaRPr lang="en-US"/>
          </a:p>
        </p:txBody>
      </p:sp>
    </p:spTree>
    <p:extLst>
      <p:ext uri="{BB962C8B-B14F-4D97-AF65-F5344CB8AC3E}">
        <p14:creationId xmlns:p14="http://schemas.microsoft.com/office/powerpoint/2010/main" val="3230306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8820" y="594218"/>
            <a:ext cx="9144000" cy="2387600"/>
          </a:xfrm>
        </p:spPr>
        <p:txBody>
          <a:bodyPr>
            <a:normAutofit/>
          </a:bodyPr>
          <a:lstStyle/>
          <a:p>
            <a:r>
              <a:rPr lang="en-US" dirty="0" smtClean="0"/>
              <a:t>Local Funds</a:t>
            </a:r>
            <a:endParaRPr lang="en-US" dirty="0"/>
          </a:p>
        </p:txBody>
      </p:sp>
      <p:sp>
        <p:nvSpPr>
          <p:cNvPr id="3" name="Subtitle 2"/>
          <p:cNvSpPr>
            <a:spLocks noGrp="1"/>
          </p:cNvSpPr>
          <p:nvPr>
            <p:ph type="subTitle" idx="1"/>
          </p:nvPr>
        </p:nvSpPr>
        <p:spPr>
          <a:xfrm>
            <a:off x="1524000" y="3602037"/>
            <a:ext cx="9144000" cy="3019479"/>
          </a:xfrm>
        </p:spPr>
        <p:txBody>
          <a:bodyPr>
            <a:normAutofit/>
          </a:bodyPr>
          <a:lstStyle/>
          <a:p>
            <a:r>
              <a:rPr lang="en-US" dirty="0"/>
              <a:t>For Seattle Colleges Board of Trustees</a:t>
            </a:r>
          </a:p>
          <a:p>
            <a:r>
              <a:rPr lang="en-US" dirty="0"/>
              <a:t>Study Session</a:t>
            </a:r>
          </a:p>
          <a:p>
            <a:r>
              <a:rPr lang="en-US" dirty="0" smtClean="0"/>
              <a:t>June 14, </a:t>
            </a:r>
            <a:r>
              <a:rPr lang="en-US" dirty="0"/>
              <a:t>2018</a:t>
            </a:r>
          </a:p>
          <a:p>
            <a:r>
              <a:rPr lang="en-US" dirty="0"/>
              <a:t>By</a:t>
            </a:r>
          </a:p>
          <a:p>
            <a:r>
              <a:rPr lang="en-US" dirty="0"/>
              <a:t>Jennifer Howard</a:t>
            </a:r>
          </a:p>
          <a:p>
            <a:r>
              <a:rPr lang="en-US" dirty="0"/>
              <a:t>Interim Vice Chancellor of Administrative Services</a:t>
            </a:r>
          </a:p>
          <a:p>
            <a:endParaRPr lang="en-US" dirty="0"/>
          </a:p>
        </p:txBody>
      </p:sp>
    </p:spTree>
    <p:extLst>
      <p:ext uri="{BB962C8B-B14F-4D97-AF65-F5344CB8AC3E}">
        <p14:creationId xmlns:p14="http://schemas.microsoft.com/office/powerpoint/2010/main" val="13944493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Start	</a:t>
            </a:r>
            <a:endParaRPr lang="en-US" dirty="0"/>
          </a:p>
        </p:txBody>
      </p:sp>
      <p:sp>
        <p:nvSpPr>
          <p:cNvPr id="3" name="Content Placeholder 2"/>
          <p:cNvSpPr>
            <a:spLocks noGrp="1"/>
          </p:cNvSpPr>
          <p:nvPr>
            <p:ph idx="1"/>
          </p:nvPr>
        </p:nvSpPr>
        <p:spPr/>
        <p:txBody>
          <a:bodyPr/>
          <a:lstStyle/>
          <a:p>
            <a:r>
              <a:rPr lang="en-US" dirty="0" smtClean="0"/>
              <a:t>Enrollments are increasing.</a:t>
            </a:r>
          </a:p>
          <a:p>
            <a:endParaRPr lang="en-US" dirty="0"/>
          </a:p>
          <a:p>
            <a:pPr marL="0" indent="0">
              <a:buNone/>
            </a:pP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2226316775"/>
              </p:ext>
            </p:extLst>
          </p:nvPr>
        </p:nvGraphicFramePr>
        <p:xfrm>
          <a:off x="3098525" y="2357065"/>
          <a:ext cx="5676900" cy="35433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40774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Start	</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smtClean="0"/>
              <a:t>Colleges determine the amount of Running Start revenues they use in the operating budget. </a:t>
            </a:r>
          </a:p>
          <a:p>
            <a:r>
              <a:rPr lang="en-US" sz="2000" dirty="0" smtClean="0"/>
              <a:t>Total budgeted for 18/19: </a:t>
            </a:r>
            <a:r>
              <a:rPr lang="en-US" sz="2000" dirty="0"/>
              <a:t> </a:t>
            </a:r>
            <a:r>
              <a:rPr lang="en-US" sz="2000" i="1" dirty="0" smtClean="0"/>
              <a:t>$3,634,000 </a:t>
            </a:r>
          </a:p>
          <a:p>
            <a:r>
              <a:rPr lang="en-US" sz="2000" dirty="0" smtClean="0"/>
              <a:t>District takes 7% of this figure as indirect (costs associated with providing education) = $254,380</a:t>
            </a:r>
          </a:p>
          <a:p>
            <a:r>
              <a:rPr lang="en-US" sz="2000" dirty="0" smtClean="0"/>
              <a:t>Revenues collected and not budgeted remain at the college as reserves, less the district’s 7% indirect.</a:t>
            </a:r>
          </a:p>
          <a:p>
            <a:endParaRPr lang="en-US" sz="2000" dirty="0" smtClean="0"/>
          </a:p>
        </p:txBody>
      </p:sp>
    </p:spTree>
    <p:extLst>
      <p:ext uri="{BB962C8B-B14F-4D97-AF65-F5344CB8AC3E}">
        <p14:creationId xmlns:p14="http://schemas.microsoft.com/office/powerpoint/2010/main" val="6708831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a:t>
            </a:r>
            <a:endParaRPr lang="en-US" dirty="0"/>
          </a:p>
        </p:txBody>
      </p:sp>
      <p:sp>
        <p:nvSpPr>
          <p:cNvPr id="3" name="Content Placeholder 2"/>
          <p:cNvSpPr>
            <a:spLocks noGrp="1"/>
          </p:cNvSpPr>
          <p:nvPr>
            <p:ph idx="1"/>
          </p:nvPr>
        </p:nvSpPr>
        <p:spPr>
          <a:xfrm>
            <a:off x="640080" y="1825625"/>
            <a:ext cx="10914611" cy="4351338"/>
          </a:xfrm>
        </p:spPr>
        <p:txBody>
          <a:bodyPr/>
          <a:lstStyle/>
          <a:p>
            <a:pPr marL="0" indent="0">
              <a:buNone/>
            </a:pPr>
            <a:r>
              <a:rPr lang="en-US" sz="2400" dirty="0" smtClean="0"/>
              <a:t>International students pay for their education at the non-resident tuition rate.</a:t>
            </a:r>
          </a:p>
          <a:p>
            <a:pPr marL="0" indent="0">
              <a:buNone/>
            </a:pPr>
            <a:endParaRPr lang="en-US" sz="2400" dirty="0" smtClean="0"/>
          </a:p>
          <a:p>
            <a:pPr marL="0" indent="0">
              <a:buNone/>
            </a:pPr>
            <a:r>
              <a:rPr lang="en-US" sz="2400" dirty="0" smtClean="0"/>
              <a:t>The funds are NOT counted as tuition, as the students are not counted as ‘state’ FTE.</a:t>
            </a:r>
          </a:p>
          <a:p>
            <a:pPr lvl="1"/>
            <a:r>
              <a:rPr lang="en-US" sz="2000" dirty="0" smtClean="0"/>
              <a:t>International tuition is kept </a:t>
            </a:r>
            <a:r>
              <a:rPr lang="en-US" sz="2000" dirty="0" smtClean="0"/>
              <a:t>locally at the college level, and the district indirect </a:t>
            </a:r>
            <a:r>
              <a:rPr lang="en-US" sz="2000" smtClean="0"/>
              <a:t>is calculated at 7%.</a:t>
            </a:r>
            <a:endParaRPr lang="en-US" sz="2000" dirty="0" smtClean="0"/>
          </a:p>
          <a:p>
            <a:pPr lvl="1"/>
            <a:r>
              <a:rPr lang="en-US" sz="2000" dirty="0" smtClean="0"/>
              <a:t>Seattle Colleges convert 260 FTE to ‘state’ FTE.</a:t>
            </a:r>
          </a:p>
          <a:p>
            <a:endParaRPr lang="en-US" dirty="0" smtClean="0"/>
          </a:p>
          <a:p>
            <a:pPr marL="0" indent="0">
              <a:buNone/>
            </a:pPr>
            <a:r>
              <a:rPr lang="en-US" sz="2400" dirty="0" smtClean="0"/>
              <a:t>The expenses to recruit and retain international students are paid from the international revenues.</a:t>
            </a:r>
          </a:p>
          <a:p>
            <a:pPr marL="0" indent="0">
              <a:buNone/>
            </a:pPr>
            <a:endParaRPr lang="en-US" dirty="0"/>
          </a:p>
        </p:txBody>
      </p:sp>
    </p:spTree>
    <p:extLst>
      <p:ext uri="{BB962C8B-B14F-4D97-AF65-F5344CB8AC3E}">
        <p14:creationId xmlns:p14="http://schemas.microsoft.com/office/powerpoint/2010/main" val="28323104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a:t>
            </a:r>
            <a:endParaRPr lang="en-US" dirty="0"/>
          </a:p>
        </p:txBody>
      </p:sp>
      <p:sp>
        <p:nvSpPr>
          <p:cNvPr id="3" name="Content Placeholder 2"/>
          <p:cNvSpPr>
            <a:spLocks noGrp="1"/>
          </p:cNvSpPr>
          <p:nvPr>
            <p:ph idx="1"/>
          </p:nvPr>
        </p:nvSpPr>
        <p:spPr>
          <a:xfrm>
            <a:off x="838200" y="1784062"/>
            <a:ext cx="10515600" cy="4351338"/>
          </a:xfrm>
        </p:spPr>
        <p:txBody>
          <a:bodyPr>
            <a:normAutofit/>
          </a:bodyPr>
          <a:lstStyle/>
          <a:p>
            <a:pPr marL="0" indent="0">
              <a:buNone/>
            </a:pPr>
            <a:r>
              <a:rPr lang="en-US" sz="2000" dirty="0" smtClean="0"/>
              <a:t>Budgeted revenue by college for 18/19:</a:t>
            </a:r>
            <a:endParaRPr lang="en-US" sz="2000" dirty="0"/>
          </a:p>
          <a:p>
            <a:pPr marL="0" indent="0">
              <a:buNone/>
            </a:pPr>
            <a:endParaRPr lang="en-US" sz="2000" i="1" dirty="0" smtClean="0"/>
          </a:p>
          <a:p>
            <a:pPr marL="0" indent="0">
              <a:buNone/>
            </a:pPr>
            <a:endParaRPr lang="en-US" sz="2000" i="1" dirty="0"/>
          </a:p>
          <a:p>
            <a:pPr marL="0" indent="0">
              <a:buNone/>
            </a:pPr>
            <a:endParaRPr lang="en-US" sz="2000" i="1" dirty="0" smtClean="0"/>
          </a:p>
          <a:p>
            <a:pPr marL="0" indent="0">
              <a:buNone/>
            </a:pPr>
            <a:endParaRPr lang="en-US" sz="2000" i="1" dirty="0"/>
          </a:p>
          <a:p>
            <a:pPr marL="0" indent="0">
              <a:buNone/>
            </a:pPr>
            <a:endParaRPr lang="en-US" sz="2000" i="1" dirty="0" smtClean="0"/>
          </a:p>
          <a:p>
            <a:pPr marL="0" indent="0">
              <a:buNone/>
            </a:pPr>
            <a:endParaRPr lang="en-US" sz="2000" i="1" dirty="0"/>
          </a:p>
          <a:p>
            <a:pPr marL="0" indent="0">
              <a:buNone/>
            </a:pPr>
            <a:r>
              <a:rPr lang="en-US" sz="2000" dirty="0" smtClean="0"/>
              <a:t>District takes 7% of this figure as indirect (costs associated with providing education) = $751,842</a:t>
            </a:r>
          </a:p>
        </p:txBody>
      </p:sp>
      <p:graphicFrame>
        <p:nvGraphicFramePr>
          <p:cNvPr id="5" name="Table 4"/>
          <p:cNvGraphicFramePr>
            <a:graphicFrameLocks noGrp="1"/>
          </p:cNvGraphicFramePr>
          <p:nvPr>
            <p:extLst>
              <p:ext uri="{D42A27DB-BD31-4B8C-83A1-F6EECF244321}">
                <p14:modId xmlns:p14="http://schemas.microsoft.com/office/powerpoint/2010/main" val="1689940660"/>
              </p:ext>
            </p:extLst>
          </p:nvPr>
        </p:nvGraphicFramePr>
        <p:xfrm>
          <a:off x="365758" y="2362034"/>
          <a:ext cx="9874860" cy="997458"/>
        </p:xfrm>
        <a:graphic>
          <a:graphicData uri="http://schemas.openxmlformats.org/drawingml/2006/table">
            <a:tbl>
              <a:tblPr>
                <a:tableStyleId>{5C22544A-7EE6-4342-B048-85BDC9FD1C3A}</a:tableStyleId>
              </a:tblPr>
              <a:tblGrid>
                <a:gridCol w="1974972">
                  <a:extLst>
                    <a:ext uri="{9D8B030D-6E8A-4147-A177-3AD203B41FA5}">
                      <a16:colId xmlns:a16="http://schemas.microsoft.com/office/drawing/2014/main" val="2039355684"/>
                    </a:ext>
                  </a:extLst>
                </a:gridCol>
                <a:gridCol w="1974972">
                  <a:extLst>
                    <a:ext uri="{9D8B030D-6E8A-4147-A177-3AD203B41FA5}">
                      <a16:colId xmlns:a16="http://schemas.microsoft.com/office/drawing/2014/main" val="3264272327"/>
                    </a:ext>
                  </a:extLst>
                </a:gridCol>
                <a:gridCol w="1974972">
                  <a:extLst>
                    <a:ext uri="{9D8B030D-6E8A-4147-A177-3AD203B41FA5}">
                      <a16:colId xmlns:a16="http://schemas.microsoft.com/office/drawing/2014/main" val="1321121886"/>
                    </a:ext>
                  </a:extLst>
                </a:gridCol>
                <a:gridCol w="1974972">
                  <a:extLst>
                    <a:ext uri="{9D8B030D-6E8A-4147-A177-3AD203B41FA5}">
                      <a16:colId xmlns:a16="http://schemas.microsoft.com/office/drawing/2014/main" val="407984720"/>
                    </a:ext>
                  </a:extLst>
                </a:gridCol>
                <a:gridCol w="1974972">
                  <a:extLst>
                    <a:ext uri="{9D8B030D-6E8A-4147-A177-3AD203B41FA5}">
                      <a16:colId xmlns:a16="http://schemas.microsoft.com/office/drawing/2014/main" val="2533439981"/>
                    </a:ext>
                  </a:extLst>
                </a:gridCol>
              </a:tblGrid>
              <a:tr h="221086">
                <a:tc>
                  <a:txBody>
                    <a:bodyPr/>
                    <a:lstStyle/>
                    <a:p>
                      <a:pPr>
                        <a:lnSpc>
                          <a:spcPct val="107000"/>
                        </a:lnSpc>
                      </a:pPr>
                      <a:endParaRPr lang="en-US" sz="1100" dirty="0">
                        <a:effectLst/>
                        <a:latin typeface="Calibri" panose="020F0502020204030204" pitchFamily="34" charset="0"/>
                      </a:endParaRPr>
                    </a:p>
                  </a:txBody>
                  <a:tcPr marL="9525" marR="9525" marT="9525" marB="0"/>
                </a:tc>
                <a:tc>
                  <a:txBody>
                    <a:bodyPr/>
                    <a:lstStyle/>
                    <a:p>
                      <a:pPr marL="0" marR="0">
                        <a:lnSpc>
                          <a:spcPct val="107000"/>
                        </a:lnSpc>
                        <a:spcBef>
                          <a:spcPts val="0"/>
                        </a:spcBef>
                        <a:spcAft>
                          <a:spcPts val="800"/>
                        </a:spcAft>
                      </a:pPr>
                      <a:r>
                        <a:rPr lang="en-US" sz="2000" dirty="0">
                          <a:effectLst/>
                        </a:rPr>
                        <a:t> Total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tc>
                <a:tc>
                  <a:txBody>
                    <a:bodyPr/>
                    <a:lstStyle/>
                    <a:p>
                      <a:pPr marL="0" marR="0">
                        <a:lnSpc>
                          <a:spcPct val="107000"/>
                        </a:lnSpc>
                        <a:spcBef>
                          <a:spcPts val="0"/>
                        </a:spcBef>
                        <a:spcAft>
                          <a:spcPts val="800"/>
                        </a:spcAft>
                      </a:pPr>
                      <a:r>
                        <a:rPr lang="en-US" sz="2000">
                          <a:effectLst/>
                        </a:rPr>
                        <a:t> Central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tc>
                <a:tc>
                  <a:txBody>
                    <a:bodyPr/>
                    <a:lstStyle/>
                    <a:p>
                      <a:pPr marL="0" marR="0">
                        <a:lnSpc>
                          <a:spcPct val="107000"/>
                        </a:lnSpc>
                        <a:spcBef>
                          <a:spcPts val="0"/>
                        </a:spcBef>
                        <a:spcAft>
                          <a:spcPts val="800"/>
                        </a:spcAft>
                      </a:pPr>
                      <a:r>
                        <a:rPr lang="en-US" sz="2000">
                          <a:effectLst/>
                        </a:rPr>
                        <a:t> North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tc>
                <a:tc>
                  <a:txBody>
                    <a:bodyPr/>
                    <a:lstStyle/>
                    <a:p>
                      <a:pPr marL="0" marR="0">
                        <a:lnSpc>
                          <a:spcPct val="107000"/>
                        </a:lnSpc>
                        <a:spcBef>
                          <a:spcPts val="0"/>
                        </a:spcBef>
                        <a:spcAft>
                          <a:spcPts val="800"/>
                        </a:spcAft>
                      </a:pPr>
                      <a:r>
                        <a:rPr lang="en-US" sz="2000">
                          <a:effectLst/>
                        </a:rPr>
                        <a:t> South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tc>
                <a:extLst>
                  <a:ext uri="{0D108BD9-81ED-4DB2-BD59-A6C34878D82A}">
                    <a16:rowId xmlns:a16="http://schemas.microsoft.com/office/drawing/2014/main" val="399095067"/>
                  </a:ext>
                </a:extLst>
              </a:tr>
              <a:tr h="387254">
                <a:tc>
                  <a:txBody>
                    <a:bodyPr/>
                    <a:lstStyle/>
                    <a:p>
                      <a:pPr marL="0" marR="0">
                        <a:lnSpc>
                          <a:spcPct val="107000"/>
                        </a:lnSpc>
                        <a:spcBef>
                          <a:spcPts val="0"/>
                        </a:spcBef>
                        <a:spcAft>
                          <a:spcPts val="800"/>
                        </a:spcAft>
                      </a:pPr>
                      <a:r>
                        <a:rPr lang="en-US" sz="2000" dirty="0">
                          <a:effectLst/>
                        </a:rPr>
                        <a:t>International </a:t>
                      </a:r>
                      <a:r>
                        <a:rPr lang="en-US" sz="2000" dirty="0" smtClean="0">
                          <a:effectLst/>
                        </a:rPr>
                        <a:t>‘tuition’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tc>
                <a:tc>
                  <a:txBody>
                    <a:bodyPr/>
                    <a:lstStyle/>
                    <a:p>
                      <a:pPr marL="0" marR="0">
                        <a:lnSpc>
                          <a:spcPct val="107000"/>
                        </a:lnSpc>
                        <a:spcBef>
                          <a:spcPts val="0"/>
                        </a:spcBef>
                        <a:spcAft>
                          <a:spcPts val="800"/>
                        </a:spcAft>
                      </a:pPr>
                      <a:r>
                        <a:rPr lang="en-US" sz="2000" dirty="0">
                          <a:effectLst/>
                        </a:rPr>
                        <a:t>      $10,740,606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tc>
                <a:tc>
                  <a:txBody>
                    <a:bodyPr/>
                    <a:lstStyle/>
                    <a:p>
                      <a:pPr marL="0" marR="0">
                        <a:lnSpc>
                          <a:spcPct val="107000"/>
                        </a:lnSpc>
                        <a:spcBef>
                          <a:spcPts val="0"/>
                        </a:spcBef>
                        <a:spcAft>
                          <a:spcPts val="800"/>
                        </a:spcAft>
                      </a:pPr>
                      <a:r>
                        <a:rPr lang="en-US" sz="2000" dirty="0">
                          <a:effectLst/>
                        </a:rPr>
                        <a:t>        $7,440,606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tc>
                <a:tc>
                  <a:txBody>
                    <a:bodyPr/>
                    <a:lstStyle/>
                    <a:p>
                      <a:pPr marL="0" marR="0">
                        <a:lnSpc>
                          <a:spcPct val="107000"/>
                        </a:lnSpc>
                        <a:spcBef>
                          <a:spcPts val="0"/>
                        </a:spcBef>
                        <a:spcAft>
                          <a:spcPts val="800"/>
                        </a:spcAft>
                      </a:pPr>
                      <a:r>
                        <a:rPr lang="en-US" sz="2000" dirty="0">
                          <a:effectLst/>
                        </a:rPr>
                        <a:t>        $2,300,000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tc>
                <a:tc>
                  <a:txBody>
                    <a:bodyPr/>
                    <a:lstStyle/>
                    <a:p>
                      <a:pPr marL="0" marR="0">
                        <a:lnSpc>
                          <a:spcPct val="107000"/>
                        </a:lnSpc>
                        <a:spcBef>
                          <a:spcPts val="0"/>
                        </a:spcBef>
                        <a:spcAft>
                          <a:spcPts val="800"/>
                        </a:spcAft>
                      </a:pPr>
                      <a:r>
                        <a:rPr lang="en-US" sz="2000" dirty="0">
                          <a:effectLst/>
                        </a:rPr>
                        <a:t>        $1,000,000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tc>
                <a:extLst>
                  <a:ext uri="{0D108BD9-81ED-4DB2-BD59-A6C34878D82A}">
                    <a16:rowId xmlns:a16="http://schemas.microsoft.com/office/drawing/2014/main" val="2200425900"/>
                  </a:ext>
                </a:extLst>
              </a:tr>
            </a:tbl>
          </a:graphicData>
        </a:graphic>
      </p:graphicFrame>
    </p:spTree>
    <p:extLst>
      <p:ext uri="{BB962C8B-B14F-4D97-AF65-F5344CB8AC3E}">
        <p14:creationId xmlns:p14="http://schemas.microsoft.com/office/powerpoint/2010/main" val="1047337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7400"/>
          </a:xfrm>
        </p:spPr>
        <p:txBody>
          <a:bodyPr/>
          <a:lstStyle/>
          <a:p>
            <a:r>
              <a:rPr lang="en-US" dirty="0" smtClean="0"/>
              <a:t>Reserves	</a:t>
            </a:r>
            <a:endParaRPr lang="en-US" dirty="0"/>
          </a:p>
        </p:txBody>
      </p:sp>
      <p:sp>
        <p:nvSpPr>
          <p:cNvPr id="3" name="Content Placeholder 2"/>
          <p:cNvSpPr>
            <a:spLocks noGrp="1"/>
          </p:cNvSpPr>
          <p:nvPr>
            <p:ph idx="1"/>
          </p:nvPr>
        </p:nvSpPr>
        <p:spPr>
          <a:xfrm>
            <a:off x="532571" y="1152526"/>
            <a:ext cx="11221279" cy="4003317"/>
          </a:xfrm>
        </p:spPr>
        <p:txBody>
          <a:bodyPr>
            <a:normAutofit/>
          </a:bodyPr>
          <a:lstStyle/>
          <a:p>
            <a:pPr marL="0" indent="0">
              <a:buNone/>
            </a:pPr>
            <a:r>
              <a:rPr lang="en-US" sz="2000" dirty="0" smtClean="0"/>
              <a:t>Each college maintains revenues in excess of expenditures for Running Start, International, and Intensive English Language classes.</a:t>
            </a:r>
          </a:p>
          <a:p>
            <a:pPr marL="0" indent="0">
              <a:buNone/>
            </a:pPr>
            <a:endParaRPr lang="en-US" sz="2000" dirty="0"/>
          </a:p>
        </p:txBody>
      </p:sp>
      <p:graphicFrame>
        <p:nvGraphicFramePr>
          <p:cNvPr id="7" name="Table 6"/>
          <p:cNvGraphicFramePr>
            <a:graphicFrameLocks noGrp="1"/>
          </p:cNvGraphicFramePr>
          <p:nvPr>
            <p:extLst>
              <p:ext uri="{D42A27DB-BD31-4B8C-83A1-F6EECF244321}">
                <p14:modId xmlns:p14="http://schemas.microsoft.com/office/powerpoint/2010/main" val="1081394922"/>
              </p:ext>
            </p:extLst>
          </p:nvPr>
        </p:nvGraphicFramePr>
        <p:xfrm>
          <a:off x="1353958" y="1939926"/>
          <a:ext cx="8717446" cy="2067294"/>
        </p:xfrm>
        <a:graphic>
          <a:graphicData uri="http://schemas.openxmlformats.org/drawingml/2006/table">
            <a:tbl>
              <a:tblPr firstRow="1" firstCol="1" bandRow="1"/>
              <a:tblGrid>
                <a:gridCol w="1787895">
                  <a:extLst>
                    <a:ext uri="{9D8B030D-6E8A-4147-A177-3AD203B41FA5}">
                      <a16:colId xmlns:a16="http://schemas.microsoft.com/office/drawing/2014/main" val="3708252998"/>
                    </a:ext>
                  </a:extLst>
                </a:gridCol>
                <a:gridCol w="1507441">
                  <a:extLst>
                    <a:ext uri="{9D8B030D-6E8A-4147-A177-3AD203B41FA5}">
                      <a16:colId xmlns:a16="http://schemas.microsoft.com/office/drawing/2014/main" val="1933276075"/>
                    </a:ext>
                  </a:extLst>
                </a:gridCol>
                <a:gridCol w="1752837">
                  <a:extLst>
                    <a:ext uri="{9D8B030D-6E8A-4147-A177-3AD203B41FA5}">
                      <a16:colId xmlns:a16="http://schemas.microsoft.com/office/drawing/2014/main" val="3837325647"/>
                    </a:ext>
                  </a:extLst>
                </a:gridCol>
                <a:gridCol w="2007450">
                  <a:extLst>
                    <a:ext uri="{9D8B030D-6E8A-4147-A177-3AD203B41FA5}">
                      <a16:colId xmlns:a16="http://schemas.microsoft.com/office/drawing/2014/main" val="1603002055"/>
                    </a:ext>
                  </a:extLst>
                </a:gridCol>
                <a:gridCol w="1661823">
                  <a:extLst>
                    <a:ext uri="{9D8B030D-6E8A-4147-A177-3AD203B41FA5}">
                      <a16:colId xmlns:a16="http://schemas.microsoft.com/office/drawing/2014/main" val="289456406"/>
                    </a:ext>
                  </a:extLst>
                </a:gridCol>
              </a:tblGrid>
              <a:tr h="344549">
                <a:tc gridSpan="5">
                  <a:txBody>
                    <a:bodyPr/>
                    <a:lstStyle/>
                    <a:p>
                      <a:pPr algn="ctr" fontAlgn="ctr"/>
                      <a:r>
                        <a:rPr lang="en-US" sz="1400" b="1" i="0" u="none" strike="noStrike" dirty="0">
                          <a:solidFill>
                            <a:srgbClr val="000000"/>
                          </a:solidFill>
                          <a:effectLst/>
                          <a:latin typeface="Calibri" panose="020F0502020204030204" pitchFamily="34" charset="0"/>
                        </a:rPr>
                        <a:t>CASH BALANCES as of 1617FY</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0264202"/>
                  </a:ext>
                </a:extLst>
              </a:tr>
              <a:tr h="344549">
                <a:tc>
                  <a:txBody>
                    <a:bodyPr/>
                    <a:lstStyle/>
                    <a:p>
                      <a:pPr algn="l" fontAlgn="t"/>
                      <a:r>
                        <a:rPr lang="en-US" sz="1400" b="1" i="0" u="none" strike="noStrike">
                          <a:solidFill>
                            <a:srgbClr val="000000"/>
                          </a:solidFill>
                          <a:effectLst/>
                          <a:latin typeface="Calibri" panose="020F0502020204030204" pitchFamily="34" charset="0"/>
                        </a:rPr>
                        <a:t>Program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400" b="1" i="0" u="none" strike="noStrike" dirty="0">
                          <a:solidFill>
                            <a:srgbClr val="000000"/>
                          </a:solidFill>
                          <a:effectLst/>
                          <a:latin typeface="Calibri" panose="020F0502020204030204" pitchFamily="34" charset="0"/>
                        </a:rPr>
                        <a:t> Central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400" b="1" i="0" u="none" strike="noStrike">
                          <a:solidFill>
                            <a:srgbClr val="000000"/>
                          </a:solidFill>
                          <a:effectLst/>
                          <a:latin typeface="Calibri" panose="020F0502020204030204" pitchFamily="34" charset="0"/>
                        </a:rPr>
                        <a:t> North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400" b="1" i="0" u="none" strike="noStrike">
                          <a:solidFill>
                            <a:srgbClr val="000000"/>
                          </a:solidFill>
                          <a:effectLst/>
                          <a:latin typeface="Calibri" panose="020F0502020204030204" pitchFamily="34" charset="0"/>
                        </a:rPr>
                        <a:t> South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400" b="1" i="0" u="none" strike="noStrike">
                          <a:solidFill>
                            <a:srgbClr val="000000"/>
                          </a:solidFill>
                          <a:effectLst/>
                          <a:latin typeface="Calibri" panose="020F0502020204030204" pitchFamily="34" charset="0"/>
                        </a:rPr>
                        <a:t> Total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4806897"/>
                  </a:ext>
                </a:extLst>
              </a:tr>
              <a:tr h="344549">
                <a:tc>
                  <a:txBody>
                    <a:bodyPr/>
                    <a:lstStyle/>
                    <a:p>
                      <a:pPr algn="l" fontAlgn="t"/>
                      <a:r>
                        <a:rPr lang="en-US" sz="1400" b="1" i="0" u="none" strike="noStrike">
                          <a:solidFill>
                            <a:srgbClr val="000000"/>
                          </a:solidFill>
                          <a:effectLst/>
                          <a:latin typeface="Calibri" panose="020F0502020204030204" pitchFamily="34" charset="0"/>
                        </a:rPr>
                        <a:t> Running Start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 $     105,021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 $   1,619,338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 $    </a:t>
                      </a:r>
                      <a:r>
                        <a:rPr lang="en-US" sz="1400" b="0" i="0" u="none" strike="noStrike" dirty="0" smtClean="0">
                          <a:solidFill>
                            <a:srgbClr val="000000"/>
                          </a:solidFill>
                          <a:effectLst/>
                          <a:latin typeface="Calibri" panose="020F0502020204030204" pitchFamily="34" charset="0"/>
                        </a:rPr>
                        <a:t> 377,014 </a:t>
                      </a:r>
                      <a:endParaRPr lang="en-US" sz="1400" b="0" i="0" u="none" strike="noStrike" dirty="0">
                        <a:solidFill>
                          <a:srgbClr val="000000"/>
                        </a:solidFill>
                        <a:effectLst/>
                        <a:latin typeface="Calibri" panose="020F0502020204030204" pitchFamily="34"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 $  2,101,373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6895232"/>
                  </a:ext>
                </a:extLst>
              </a:tr>
              <a:tr h="344549">
                <a:tc>
                  <a:txBody>
                    <a:bodyPr/>
                    <a:lstStyle/>
                    <a:p>
                      <a:pPr algn="l" fontAlgn="t"/>
                      <a:r>
                        <a:rPr lang="en-US" sz="1400" b="1" i="0" u="none" strike="noStrike" dirty="0">
                          <a:solidFill>
                            <a:srgbClr val="000000"/>
                          </a:solidFill>
                          <a:effectLst/>
                          <a:latin typeface="Calibri" panose="020F0502020204030204" pitchFamily="34" charset="0"/>
                        </a:rPr>
                        <a:t> </a:t>
                      </a:r>
                      <a:r>
                        <a:rPr lang="en-US" sz="1400" b="1" i="0" u="none" strike="noStrike" dirty="0" smtClean="0">
                          <a:solidFill>
                            <a:srgbClr val="000000"/>
                          </a:solidFill>
                          <a:effectLst/>
                          <a:latin typeface="Calibri" panose="020F0502020204030204" pitchFamily="34" charset="0"/>
                        </a:rPr>
                        <a:t>International</a:t>
                      </a:r>
                      <a:endParaRPr lang="en-US" sz="1400" b="1" i="0" u="none" strike="noStrike" dirty="0">
                        <a:solidFill>
                          <a:srgbClr val="000000"/>
                        </a:solidFill>
                        <a:effectLst/>
                        <a:latin typeface="Calibri" panose="020F0502020204030204" pitchFamily="34"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 $  3,011,272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 $   9,090,416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 $ </a:t>
                      </a:r>
                      <a:r>
                        <a:rPr lang="en-US" sz="1400" b="0" i="0" u="none" strike="noStrike" dirty="0" smtClean="0">
                          <a:solidFill>
                            <a:srgbClr val="000000"/>
                          </a:solidFill>
                          <a:effectLst/>
                          <a:latin typeface="Calibri" panose="020F0502020204030204" pitchFamily="34" charset="0"/>
                        </a:rPr>
                        <a:t> 1,419,068 </a:t>
                      </a:r>
                      <a:endParaRPr lang="en-US" sz="1400" b="0" i="0" u="none" strike="noStrike" dirty="0">
                        <a:solidFill>
                          <a:srgbClr val="000000"/>
                        </a:solidFill>
                        <a:effectLst/>
                        <a:latin typeface="Calibri" panose="020F0502020204030204" pitchFamily="34"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 $ 13,520,756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1780375"/>
                  </a:ext>
                </a:extLst>
              </a:tr>
              <a:tr h="344549">
                <a:tc>
                  <a:txBody>
                    <a:bodyPr/>
                    <a:lstStyle/>
                    <a:p>
                      <a:pPr algn="l" fontAlgn="t"/>
                      <a:r>
                        <a:rPr lang="en-US" sz="1400" b="1" i="0" u="none" strike="noStrike" dirty="0">
                          <a:solidFill>
                            <a:srgbClr val="000000"/>
                          </a:solidFill>
                          <a:effectLst/>
                          <a:latin typeface="Calibri" panose="020F0502020204030204" pitchFamily="34" charset="0"/>
                        </a:rPr>
                        <a:t> Intensive </a:t>
                      </a:r>
                      <a:r>
                        <a:rPr lang="en-US" sz="1400" b="1" i="0" u="none" strike="noStrike" dirty="0" smtClean="0">
                          <a:solidFill>
                            <a:srgbClr val="000000"/>
                          </a:solidFill>
                          <a:effectLst/>
                          <a:latin typeface="Calibri" panose="020F0502020204030204" pitchFamily="34" charset="0"/>
                        </a:rPr>
                        <a:t>Eng. Lang </a:t>
                      </a:r>
                      <a:endParaRPr lang="en-US" sz="1400" b="1" i="0" u="none" strike="noStrike" dirty="0">
                        <a:solidFill>
                          <a:srgbClr val="000000"/>
                        </a:solidFill>
                        <a:effectLst/>
                        <a:latin typeface="Calibri" panose="020F0502020204030204" pitchFamily="34"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 $  2,849,807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 $   4,383,635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 $  2,680,390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 $  9,913,832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138873"/>
                  </a:ext>
                </a:extLst>
              </a:tr>
              <a:tr h="344549">
                <a:tc>
                  <a:txBody>
                    <a:bodyPr/>
                    <a:lstStyle/>
                    <a:p>
                      <a:pPr algn="l" fontAlgn="t"/>
                      <a:r>
                        <a:rPr lang="en-US" sz="1400" b="1" i="0" u="none" strike="noStrike">
                          <a:solidFill>
                            <a:srgbClr val="000000"/>
                          </a:solidFill>
                          <a:effectLst/>
                          <a:latin typeface="Calibri" panose="020F0502020204030204" pitchFamily="34" charset="0"/>
                        </a:rPr>
                        <a:t> Total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t"/>
                      <a:r>
                        <a:rPr lang="en-US" sz="1400" b="1" i="0" u="none" strike="noStrike">
                          <a:solidFill>
                            <a:srgbClr val="000000"/>
                          </a:solidFill>
                          <a:effectLst/>
                          <a:latin typeface="Calibri" panose="020F0502020204030204" pitchFamily="34" charset="0"/>
                        </a:rPr>
                        <a:t> $  5,966,100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t"/>
                      <a:r>
                        <a:rPr lang="en-US" sz="1400" b="1" i="0" u="none" strike="noStrike">
                          <a:solidFill>
                            <a:srgbClr val="000000"/>
                          </a:solidFill>
                          <a:effectLst/>
                          <a:latin typeface="Calibri" panose="020F0502020204030204" pitchFamily="34" charset="0"/>
                        </a:rPr>
                        <a:t> $  15,093,390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t"/>
                      <a:r>
                        <a:rPr lang="en-US" sz="1400" b="1" i="0" u="none" strike="noStrike" dirty="0">
                          <a:solidFill>
                            <a:srgbClr val="000000"/>
                          </a:solidFill>
                          <a:effectLst/>
                          <a:latin typeface="Calibri" panose="020F0502020204030204" pitchFamily="34" charset="0"/>
                        </a:rPr>
                        <a:t> $  </a:t>
                      </a:r>
                      <a:r>
                        <a:rPr lang="en-US" sz="1400" b="1" i="0" u="none" strike="noStrike" dirty="0" smtClean="0">
                          <a:solidFill>
                            <a:srgbClr val="000000"/>
                          </a:solidFill>
                          <a:effectLst/>
                          <a:latin typeface="Calibri" panose="020F0502020204030204" pitchFamily="34" charset="0"/>
                        </a:rPr>
                        <a:t>4,476,472 </a:t>
                      </a:r>
                      <a:endParaRPr lang="en-US" sz="1400" b="1" i="0" u="none" strike="noStrike" dirty="0">
                        <a:solidFill>
                          <a:srgbClr val="000000"/>
                        </a:solidFill>
                        <a:effectLst/>
                        <a:latin typeface="Calibri" panose="020F0502020204030204" pitchFamily="34"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t"/>
                      <a:r>
                        <a:rPr lang="en-US" sz="1400" b="1" i="0" u="none" strike="noStrike" dirty="0">
                          <a:solidFill>
                            <a:srgbClr val="000000"/>
                          </a:solidFill>
                          <a:effectLst/>
                          <a:latin typeface="Calibri" panose="020F0502020204030204" pitchFamily="34" charset="0"/>
                        </a:rPr>
                        <a:t> $  25,535,961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1398764198"/>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260704981"/>
              </p:ext>
            </p:extLst>
          </p:nvPr>
        </p:nvGraphicFramePr>
        <p:xfrm>
          <a:off x="1353958" y="4208314"/>
          <a:ext cx="8717446" cy="2266505"/>
        </p:xfrm>
        <a:graphic>
          <a:graphicData uri="http://schemas.openxmlformats.org/drawingml/2006/table">
            <a:tbl>
              <a:tblPr firstRow="1" firstCol="1" bandRow="1"/>
              <a:tblGrid>
                <a:gridCol w="1819406">
                  <a:extLst>
                    <a:ext uri="{9D8B030D-6E8A-4147-A177-3AD203B41FA5}">
                      <a16:colId xmlns:a16="http://schemas.microsoft.com/office/drawing/2014/main" val="2401942470"/>
                    </a:ext>
                  </a:extLst>
                </a:gridCol>
                <a:gridCol w="1518354">
                  <a:extLst>
                    <a:ext uri="{9D8B030D-6E8A-4147-A177-3AD203B41FA5}">
                      <a16:colId xmlns:a16="http://schemas.microsoft.com/office/drawing/2014/main" val="80981756"/>
                    </a:ext>
                  </a:extLst>
                </a:gridCol>
                <a:gridCol w="1753962">
                  <a:extLst>
                    <a:ext uri="{9D8B030D-6E8A-4147-A177-3AD203B41FA5}">
                      <a16:colId xmlns:a16="http://schemas.microsoft.com/office/drawing/2014/main" val="1379737874"/>
                    </a:ext>
                  </a:extLst>
                </a:gridCol>
                <a:gridCol w="1963388">
                  <a:extLst>
                    <a:ext uri="{9D8B030D-6E8A-4147-A177-3AD203B41FA5}">
                      <a16:colId xmlns:a16="http://schemas.microsoft.com/office/drawing/2014/main" val="1346443235"/>
                    </a:ext>
                  </a:extLst>
                </a:gridCol>
                <a:gridCol w="1662336">
                  <a:extLst>
                    <a:ext uri="{9D8B030D-6E8A-4147-A177-3AD203B41FA5}">
                      <a16:colId xmlns:a16="http://schemas.microsoft.com/office/drawing/2014/main" val="892919374"/>
                    </a:ext>
                  </a:extLst>
                </a:gridCol>
              </a:tblGrid>
              <a:tr h="323380">
                <a:tc gridSpan="5">
                  <a:txBody>
                    <a:bodyPr/>
                    <a:lstStyle/>
                    <a:p>
                      <a:pPr algn="ctr" fontAlgn="ctr"/>
                      <a:r>
                        <a:rPr lang="en-US" sz="1400" b="1" i="0" u="none" strike="noStrike" dirty="0">
                          <a:solidFill>
                            <a:srgbClr val="000000"/>
                          </a:solidFill>
                          <a:effectLst/>
                          <a:latin typeface="Calibri" panose="020F0502020204030204" pitchFamily="34" charset="0"/>
                        </a:rPr>
                        <a:t>CASH BALANCES as of June 7,2018 </a:t>
                      </a:r>
                      <a:endParaRPr lang="en-US" sz="1400" b="1" i="0" u="none" strike="noStrike" dirty="0" smtClean="0">
                        <a:solidFill>
                          <a:srgbClr val="000000"/>
                        </a:solidFill>
                        <a:effectLst/>
                        <a:latin typeface="Calibri" panose="020F0502020204030204" pitchFamily="34" charset="0"/>
                      </a:endParaRPr>
                    </a:p>
                    <a:p>
                      <a:pPr algn="ctr" fontAlgn="ctr"/>
                      <a:r>
                        <a:rPr lang="en-US" sz="1400" b="1" i="0" u="none" strike="noStrike" dirty="0" smtClean="0">
                          <a:solidFill>
                            <a:srgbClr val="000000"/>
                          </a:solidFill>
                          <a:effectLst/>
                          <a:latin typeface="Calibri" panose="020F0502020204030204" pitchFamily="34" charset="0"/>
                        </a:rPr>
                        <a:t>NOTE: EXPENDITURES</a:t>
                      </a:r>
                      <a:r>
                        <a:rPr lang="en-US" sz="1400" b="1" i="0" u="none" strike="noStrike" baseline="0" dirty="0" smtClean="0">
                          <a:solidFill>
                            <a:srgbClr val="000000"/>
                          </a:solidFill>
                          <a:effectLst/>
                          <a:latin typeface="Calibri" panose="020F0502020204030204" pitchFamily="34" charset="0"/>
                        </a:rPr>
                        <a:t> MAY STILL BE TAKEN FROM THESE ACCOUNTS. THESE ARE ACTIVE ACCOUNTS.</a:t>
                      </a:r>
                    </a:p>
                    <a:p>
                      <a:pPr algn="ctr" fontAlgn="ctr"/>
                      <a:r>
                        <a:rPr lang="en-US" sz="1400" b="1" i="0" u="none" strike="noStrike" baseline="0" dirty="0" smtClean="0">
                          <a:solidFill>
                            <a:srgbClr val="000000"/>
                          </a:solidFill>
                          <a:effectLst/>
                          <a:latin typeface="Calibri" panose="020F0502020204030204" pitchFamily="34" charset="0"/>
                        </a:rPr>
                        <a:t> THIS IS NOT A YEAR-END BALANCE</a:t>
                      </a:r>
                      <a:endParaRPr lang="en-US" sz="1400" b="1"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14691405"/>
                  </a:ext>
                </a:extLst>
              </a:tr>
              <a:tr h="323380">
                <a:tc>
                  <a:txBody>
                    <a:bodyPr/>
                    <a:lstStyle/>
                    <a:p>
                      <a:pPr algn="l" fontAlgn="ctr"/>
                      <a:r>
                        <a:rPr lang="en-US" sz="1400" b="1" i="0" u="none" strike="noStrike">
                          <a:solidFill>
                            <a:srgbClr val="000000"/>
                          </a:solidFill>
                          <a:effectLst/>
                          <a:latin typeface="Calibri" panose="020F0502020204030204" pitchFamily="34" charset="0"/>
                        </a:rPr>
                        <a:t> Program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1" i="0" u="none" strike="noStrike">
                          <a:solidFill>
                            <a:srgbClr val="000000"/>
                          </a:solidFill>
                          <a:effectLst/>
                          <a:latin typeface="Calibri" panose="020F0502020204030204" pitchFamily="34" charset="0"/>
                        </a:rPr>
                        <a:t> Central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1" i="0" u="none" strike="noStrike">
                          <a:solidFill>
                            <a:srgbClr val="000000"/>
                          </a:solidFill>
                          <a:effectLst/>
                          <a:latin typeface="Calibri" panose="020F0502020204030204" pitchFamily="34" charset="0"/>
                        </a:rPr>
                        <a:t> North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1" i="0" u="none" strike="noStrike">
                          <a:solidFill>
                            <a:srgbClr val="000000"/>
                          </a:solidFill>
                          <a:effectLst/>
                          <a:latin typeface="Calibri" panose="020F0502020204030204" pitchFamily="34" charset="0"/>
                        </a:rPr>
                        <a:t> South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1" i="0" u="none" strike="noStrike" dirty="0">
                          <a:solidFill>
                            <a:srgbClr val="000000"/>
                          </a:solidFill>
                          <a:effectLst/>
                          <a:latin typeface="Calibri" panose="020F0502020204030204" pitchFamily="34" charset="0"/>
                        </a:rPr>
                        <a:t> Total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2621791"/>
                  </a:ext>
                </a:extLst>
              </a:tr>
              <a:tr h="323380">
                <a:tc>
                  <a:txBody>
                    <a:bodyPr/>
                    <a:lstStyle/>
                    <a:p>
                      <a:pPr algn="l" fontAlgn="ctr"/>
                      <a:r>
                        <a:rPr lang="en-US" sz="1400" b="1" i="0" u="none" strike="noStrike">
                          <a:solidFill>
                            <a:srgbClr val="000000"/>
                          </a:solidFill>
                          <a:effectLst/>
                          <a:latin typeface="Calibri" panose="020F0502020204030204" pitchFamily="34" charset="0"/>
                        </a:rPr>
                        <a:t> Running Start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     696,534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   1,898,915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      857,936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    3,453,385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4118973"/>
                  </a:ext>
                </a:extLst>
              </a:tr>
              <a:tr h="323380">
                <a:tc>
                  <a:txBody>
                    <a:bodyPr/>
                    <a:lstStyle/>
                    <a:p>
                      <a:pPr algn="l" fontAlgn="ctr"/>
                      <a:r>
                        <a:rPr lang="en-US" sz="1400" b="1" i="0" u="none" strike="noStrike" dirty="0">
                          <a:solidFill>
                            <a:srgbClr val="000000"/>
                          </a:solidFill>
                          <a:effectLst/>
                          <a:latin typeface="Calibri" panose="020F0502020204030204" pitchFamily="34" charset="0"/>
                        </a:rPr>
                        <a:t> </a:t>
                      </a:r>
                      <a:r>
                        <a:rPr lang="en-US" sz="1400" b="1" i="0" u="none" strike="noStrike" dirty="0" smtClean="0">
                          <a:solidFill>
                            <a:srgbClr val="000000"/>
                          </a:solidFill>
                          <a:effectLst/>
                          <a:latin typeface="Calibri" panose="020F0502020204030204" pitchFamily="34" charset="0"/>
                        </a:rPr>
                        <a:t>International</a:t>
                      </a:r>
                      <a:endParaRPr lang="en-US"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  5,248,726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   9,846,609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    1,355,307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 $  16,450,642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9426819"/>
                  </a:ext>
                </a:extLst>
              </a:tr>
              <a:tr h="323380">
                <a:tc>
                  <a:txBody>
                    <a:bodyPr/>
                    <a:lstStyle/>
                    <a:p>
                      <a:pPr algn="l" fontAlgn="ctr"/>
                      <a:r>
                        <a:rPr lang="en-US" sz="1400" b="1" i="0" u="none" strike="noStrike" dirty="0">
                          <a:solidFill>
                            <a:srgbClr val="000000"/>
                          </a:solidFill>
                          <a:effectLst/>
                          <a:latin typeface="Calibri" panose="020F0502020204030204" pitchFamily="34" charset="0"/>
                        </a:rPr>
                        <a:t> Intensive </a:t>
                      </a:r>
                      <a:r>
                        <a:rPr lang="en-US" sz="1400" b="1" i="0" u="none" strike="noStrike" dirty="0" smtClean="0">
                          <a:solidFill>
                            <a:srgbClr val="000000"/>
                          </a:solidFill>
                          <a:effectLst/>
                          <a:latin typeface="Calibri" panose="020F0502020204030204" pitchFamily="34" charset="0"/>
                        </a:rPr>
                        <a:t>Eng. Lang </a:t>
                      </a:r>
                      <a:endParaRPr lang="en-US" sz="14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  3,263,717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   5,033,484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    4,291,572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 $  12,588,773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0360221"/>
                  </a:ext>
                </a:extLst>
              </a:tr>
              <a:tr h="323380">
                <a:tc>
                  <a:txBody>
                    <a:bodyPr/>
                    <a:lstStyle/>
                    <a:p>
                      <a:pPr algn="l" fontAlgn="ctr"/>
                      <a:r>
                        <a:rPr lang="en-US" sz="1400" b="1" i="0" u="none" strike="noStrike">
                          <a:solidFill>
                            <a:srgbClr val="000000"/>
                          </a:solidFill>
                          <a:effectLst/>
                          <a:latin typeface="Calibri" panose="020F0502020204030204" pitchFamily="34" charset="0"/>
                        </a:rPr>
                        <a:t> Total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400" b="1" i="0" u="none" strike="noStrike">
                          <a:solidFill>
                            <a:srgbClr val="000000"/>
                          </a:solidFill>
                          <a:effectLst/>
                          <a:latin typeface="Calibri" panose="020F0502020204030204" pitchFamily="34" charset="0"/>
                        </a:rPr>
                        <a:t> $  9,208,977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400" b="1" i="0" u="none" strike="noStrike">
                          <a:solidFill>
                            <a:srgbClr val="000000"/>
                          </a:solidFill>
                          <a:effectLst/>
                          <a:latin typeface="Calibri" panose="020F0502020204030204" pitchFamily="34" charset="0"/>
                        </a:rPr>
                        <a:t> $ 16,779,008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400" b="1" i="0" u="none" strike="noStrike">
                          <a:solidFill>
                            <a:srgbClr val="000000"/>
                          </a:solidFill>
                          <a:effectLst/>
                          <a:latin typeface="Calibri" panose="020F0502020204030204" pitchFamily="34" charset="0"/>
                        </a:rPr>
                        <a:t> $    6,504,815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tc>
                  <a:txBody>
                    <a:bodyPr/>
                    <a:lstStyle/>
                    <a:p>
                      <a:pPr algn="l" fontAlgn="ctr"/>
                      <a:r>
                        <a:rPr lang="en-US" sz="1400" b="1" i="0" u="none" strike="noStrike" dirty="0">
                          <a:solidFill>
                            <a:srgbClr val="000000"/>
                          </a:solidFill>
                          <a:effectLst/>
                          <a:latin typeface="Calibri" panose="020F0502020204030204" pitchFamily="34" charset="0"/>
                        </a:rPr>
                        <a:t> $  32,492,800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0B4"/>
                    </a:solidFill>
                  </a:tcPr>
                </a:tc>
                <a:extLst>
                  <a:ext uri="{0D108BD9-81ED-4DB2-BD59-A6C34878D82A}">
                    <a16:rowId xmlns:a16="http://schemas.microsoft.com/office/drawing/2014/main" val="2826553600"/>
                  </a:ext>
                </a:extLst>
              </a:tr>
            </a:tbl>
          </a:graphicData>
        </a:graphic>
      </p:graphicFrame>
    </p:spTree>
    <p:extLst>
      <p:ext uri="{BB962C8B-B14F-4D97-AF65-F5344CB8AC3E}">
        <p14:creationId xmlns:p14="http://schemas.microsoft.com/office/powerpoint/2010/main" val="2333961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Running Start/International fund philosophy</a:t>
            </a:r>
            <a:endParaRPr lang="en-US" sz="3600" dirty="0"/>
          </a:p>
        </p:txBody>
      </p:sp>
      <p:sp>
        <p:nvSpPr>
          <p:cNvPr id="3" name="Content Placeholder 2"/>
          <p:cNvSpPr>
            <a:spLocks noGrp="1"/>
          </p:cNvSpPr>
          <p:nvPr>
            <p:ph idx="1"/>
          </p:nvPr>
        </p:nvSpPr>
        <p:spPr>
          <a:xfrm>
            <a:off x="429369" y="1598211"/>
            <a:ext cx="9819861" cy="4157333"/>
          </a:xfrm>
        </p:spPr>
        <p:txBody>
          <a:bodyPr>
            <a:normAutofit fontScale="77500" lnSpcReduction="20000"/>
          </a:bodyPr>
          <a:lstStyle/>
          <a:p>
            <a:pPr marL="0" indent="0">
              <a:lnSpc>
                <a:spcPct val="100000"/>
              </a:lnSpc>
              <a:spcBef>
                <a:spcPts val="0"/>
              </a:spcBef>
              <a:buNone/>
            </a:pPr>
            <a:r>
              <a:rPr lang="en-US" u="sng" dirty="0" smtClean="0"/>
              <a:t>Central</a:t>
            </a:r>
          </a:p>
          <a:p>
            <a:pPr lvl="1"/>
            <a:r>
              <a:rPr lang="en-US" dirty="0"/>
              <a:t>Budgets as anticipated revenue the cost of providing education for the number of anticipated FTE. Any remainder is allocated to reserves for future use.</a:t>
            </a:r>
          </a:p>
          <a:p>
            <a:pPr lvl="1"/>
            <a:r>
              <a:rPr lang="en-US" dirty="0" smtClean="0"/>
              <a:t>The international </a:t>
            </a:r>
            <a:r>
              <a:rPr lang="en-US" dirty="0"/>
              <a:t>programs </a:t>
            </a:r>
            <a:r>
              <a:rPr lang="en-US" dirty="0" smtClean="0"/>
              <a:t>is </a:t>
            </a:r>
            <a:r>
              <a:rPr lang="en-US" dirty="0"/>
              <a:t>allowed to carry a reserve equal to </a:t>
            </a:r>
            <a:r>
              <a:rPr lang="en-US" smtClean="0"/>
              <a:t>six months </a:t>
            </a:r>
            <a:r>
              <a:rPr lang="en-US" dirty="0"/>
              <a:t>operating costs to allow for staff adjustment during a downturn.</a:t>
            </a:r>
          </a:p>
          <a:p>
            <a:pPr marL="457200" lvl="1" indent="0">
              <a:lnSpc>
                <a:spcPct val="100000"/>
              </a:lnSpc>
              <a:spcBef>
                <a:spcPts val="0"/>
              </a:spcBef>
              <a:buNone/>
            </a:pPr>
            <a:endParaRPr lang="en-US" dirty="0" smtClean="0"/>
          </a:p>
          <a:p>
            <a:pPr marL="0" indent="0">
              <a:lnSpc>
                <a:spcPct val="100000"/>
              </a:lnSpc>
              <a:spcBef>
                <a:spcPts val="0"/>
              </a:spcBef>
              <a:buNone/>
            </a:pPr>
            <a:r>
              <a:rPr lang="en-US" u="sng" dirty="0" smtClean="0"/>
              <a:t>North</a:t>
            </a:r>
            <a:r>
              <a:rPr lang="en-US" dirty="0" smtClean="0"/>
              <a:t> </a:t>
            </a:r>
          </a:p>
          <a:p>
            <a:pPr lvl="1">
              <a:lnSpc>
                <a:spcPct val="100000"/>
              </a:lnSpc>
              <a:spcBef>
                <a:spcPts val="0"/>
              </a:spcBef>
            </a:pPr>
            <a:r>
              <a:rPr lang="en-US" dirty="0" smtClean="0"/>
              <a:t>Sets aside Running Start and International funds, then creates the operating budget revenues based on the previous year’s revenues. </a:t>
            </a:r>
          </a:p>
          <a:p>
            <a:pPr lvl="1">
              <a:lnSpc>
                <a:spcPct val="100000"/>
              </a:lnSpc>
              <a:spcBef>
                <a:spcPts val="0"/>
              </a:spcBef>
            </a:pPr>
            <a:r>
              <a:rPr lang="en-US" dirty="0" smtClean="0"/>
              <a:t>Sets aside two years’ expenses for International program continuity</a:t>
            </a:r>
          </a:p>
          <a:p>
            <a:pPr lvl="1">
              <a:lnSpc>
                <a:spcPct val="100000"/>
              </a:lnSpc>
              <a:spcBef>
                <a:spcPts val="0"/>
              </a:spcBef>
            </a:pPr>
            <a:endParaRPr lang="en-US" dirty="0" smtClean="0"/>
          </a:p>
          <a:p>
            <a:pPr marL="0" indent="0">
              <a:lnSpc>
                <a:spcPct val="100000"/>
              </a:lnSpc>
              <a:spcBef>
                <a:spcPts val="0"/>
              </a:spcBef>
              <a:buNone/>
            </a:pPr>
            <a:r>
              <a:rPr lang="en-US" u="sng" dirty="0" smtClean="0"/>
              <a:t>South</a:t>
            </a:r>
          </a:p>
          <a:p>
            <a:pPr lvl="1">
              <a:lnSpc>
                <a:spcPct val="100000"/>
              </a:lnSpc>
              <a:spcBef>
                <a:spcPts val="0"/>
              </a:spcBef>
            </a:pPr>
            <a:r>
              <a:rPr lang="en-US" dirty="0" smtClean="0"/>
              <a:t>Works with the personnel in Running Start and International programs to determine the revenue expected in the next budget year, then budgets those amounts as anticipated revenue.</a:t>
            </a:r>
          </a:p>
          <a:p>
            <a:pPr lvl="1">
              <a:lnSpc>
                <a:spcPct val="100000"/>
              </a:lnSpc>
              <a:spcBef>
                <a:spcPts val="0"/>
              </a:spcBef>
            </a:pPr>
            <a:r>
              <a:rPr lang="en-US" dirty="0" smtClean="0"/>
              <a:t>South reaches </a:t>
            </a:r>
            <a:r>
              <a:rPr lang="en-US" dirty="0"/>
              <a:t>a number taking the FTE amounts of those programs into consideration, but not the rate.</a:t>
            </a:r>
          </a:p>
          <a:p>
            <a:pPr lvl="1">
              <a:lnSpc>
                <a:spcPct val="100000"/>
              </a:lnSpc>
              <a:spcBef>
                <a:spcPts val="0"/>
              </a:spcBef>
            </a:pPr>
            <a:endParaRPr lang="en-US" dirty="0"/>
          </a:p>
        </p:txBody>
      </p:sp>
    </p:spTree>
    <p:extLst>
      <p:ext uri="{BB962C8B-B14F-4D97-AF65-F5344CB8AC3E}">
        <p14:creationId xmlns:p14="http://schemas.microsoft.com/office/powerpoint/2010/main" val="11031537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Parking</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2000" dirty="0" smtClean="0"/>
              <a:t>WAC 132F-116-065:  Fees </a:t>
            </a:r>
            <a:r>
              <a:rPr lang="en-US" sz="2000" dirty="0"/>
              <a:t>collected from the sale of parking permits shall be used to help offset the expenses of the district's commute trip reduction program, to help maintain the parking facilities at each campus, and to assist with funding of the positions necessary to enforce these parking rules and regulations, and other purposes deemed appropriate</a:t>
            </a:r>
            <a:r>
              <a:rPr lang="en-US" sz="2000" dirty="0" smtClean="0"/>
              <a:t>.</a:t>
            </a:r>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smtClean="0"/>
          </a:p>
          <a:p>
            <a:pPr marL="0" indent="0">
              <a:buNone/>
            </a:pPr>
            <a:r>
              <a:rPr lang="en-US" sz="2000" dirty="0" smtClean="0"/>
              <a:t>This year: $150,000 used for costs; remainder distributed to the colleges.</a:t>
            </a:r>
          </a:p>
          <a:p>
            <a:pPr marL="0" indent="0">
              <a:buNone/>
            </a:pPr>
            <a:r>
              <a:rPr lang="en-US" sz="2000" dirty="0" smtClean="0"/>
              <a:t>Next year:  20% used for costs; remainder distributed to the colleges.</a:t>
            </a:r>
            <a:endParaRPr lang="en-US" sz="2000" dirty="0"/>
          </a:p>
          <a:p>
            <a:pPr marL="0" indent="0">
              <a:buNone/>
            </a:pPr>
            <a:endParaRPr lang="en-US" dirty="0"/>
          </a:p>
        </p:txBody>
      </p:sp>
      <p:pic>
        <p:nvPicPr>
          <p:cNvPr id="4098" name="Picture 6"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526" y="2977189"/>
            <a:ext cx="9320358" cy="1859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9052608" y="4599569"/>
            <a:ext cx="947651" cy="369332"/>
          </a:xfrm>
          <a:prstGeom prst="rect">
            <a:avLst/>
          </a:prstGeom>
          <a:noFill/>
          <a:ln w="76200">
            <a:solidFill>
              <a:srgbClr val="FF0000"/>
            </a:solidFill>
          </a:ln>
        </p:spPr>
        <p:txBody>
          <a:bodyPr wrap="square" rtlCol="0">
            <a:spAutoFit/>
          </a:bodyPr>
          <a:lstStyle/>
          <a:p>
            <a:endParaRPr lang="en-US" dirty="0"/>
          </a:p>
        </p:txBody>
      </p:sp>
    </p:spTree>
    <p:extLst>
      <p:ext uri="{BB962C8B-B14F-4D97-AF65-F5344CB8AC3E}">
        <p14:creationId xmlns:p14="http://schemas.microsoft.com/office/powerpoint/2010/main" val="21834663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Bookstore</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Contracted with Barnes &amp; Noble</a:t>
            </a:r>
          </a:p>
          <a:p>
            <a:pPr marL="0" indent="0">
              <a:buNone/>
            </a:pPr>
            <a:r>
              <a:rPr lang="en-US" sz="2400" dirty="0" smtClean="0"/>
              <a:t>Commission = “profit” for the colleges</a:t>
            </a:r>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r>
              <a:rPr lang="en-US" sz="2400" dirty="0" smtClean="0"/>
              <a:t>1% is redistributed to the colleges</a:t>
            </a:r>
          </a:p>
          <a:p>
            <a:pPr marL="0" indent="0">
              <a:buNone/>
            </a:pPr>
            <a:r>
              <a:rPr lang="en-US" sz="2400" dirty="0" smtClean="0"/>
              <a:t>$100,000 is set aside for graduation costs</a:t>
            </a: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3324500586"/>
              </p:ext>
            </p:extLst>
          </p:nvPr>
        </p:nvGraphicFramePr>
        <p:xfrm>
          <a:off x="1367625" y="2806441"/>
          <a:ext cx="7569642" cy="1803918"/>
        </p:xfrm>
        <a:graphic>
          <a:graphicData uri="http://schemas.openxmlformats.org/drawingml/2006/table">
            <a:tbl>
              <a:tblPr firstRow="1" firstCol="1" bandRow="1"/>
              <a:tblGrid>
                <a:gridCol w="1028613">
                  <a:extLst>
                    <a:ext uri="{9D8B030D-6E8A-4147-A177-3AD203B41FA5}">
                      <a16:colId xmlns:a16="http://schemas.microsoft.com/office/drawing/2014/main" val="2989726946"/>
                    </a:ext>
                  </a:extLst>
                </a:gridCol>
                <a:gridCol w="1290780">
                  <a:extLst>
                    <a:ext uri="{9D8B030D-6E8A-4147-A177-3AD203B41FA5}">
                      <a16:colId xmlns:a16="http://schemas.microsoft.com/office/drawing/2014/main" val="4205728442"/>
                    </a:ext>
                  </a:extLst>
                </a:gridCol>
                <a:gridCol w="1290780">
                  <a:extLst>
                    <a:ext uri="{9D8B030D-6E8A-4147-A177-3AD203B41FA5}">
                      <a16:colId xmlns:a16="http://schemas.microsoft.com/office/drawing/2014/main" val="151735683"/>
                    </a:ext>
                  </a:extLst>
                </a:gridCol>
                <a:gridCol w="1365294">
                  <a:extLst>
                    <a:ext uri="{9D8B030D-6E8A-4147-A177-3AD203B41FA5}">
                      <a16:colId xmlns:a16="http://schemas.microsoft.com/office/drawing/2014/main" val="3583153266"/>
                    </a:ext>
                  </a:extLst>
                </a:gridCol>
                <a:gridCol w="1378338">
                  <a:extLst>
                    <a:ext uri="{9D8B030D-6E8A-4147-A177-3AD203B41FA5}">
                      <a16:colId xmlns:a16="http://schemas.microsoft.com/office/drawing/2014/main" val="2676643094"/>
                    </a:ext>
                  </a:extLst>
                </a:gridCol>
                <a:gridCol w="1215837">
                  <a:extLst>
                    <a:ext uri="{9D8B030D-6E8A-4147-A177-3AD203B41FA5}">
                      <a16:colId xmlns:a16="http://schemas.microsoft.com/office/drawing/2014/main" val="1912376947"/>
                    </a:ext>
                  </a:extLst>
                </a:gridCol>
              </a:tblGrid>
              <a:tr h="300653">
                <a:tc>
                  <a:txBody>
                    <a:bodyPr/>
                    <a:lstStyle/>
                    <a:p>
                      <a:pPr marL="0" marR="0">
                        <a:spcBef>
                          <a:spcPts val="0"/>
                        </a:spcBef>
                        <a:spcAft>
                          <a:spcPts val="0"/>
                        </a:spcAft>
                      </a:pPr>
                      <a:r>
                        <a:rPr lang="en-US" sz="1400" b="1">
                          <a:effectLst/>
                          <a:latin typeface="+mn-lt"/>
                          <a:ea typeface="Calibri" panose="020F0502020204030204" pitchFamily="34" charset="0"/>
                        </a:rPr>
                        <a:t>Total Sales</a:t>
                      </a:r>
                      <a:endParaRPr lang="en-US" sz="140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u="sng">
                          <a:effectLst/>
                          <a:latin typeface="+mn-lt"/>
                          <a:ea typeface="Calibri" panose="020F0502020204030204" pitchFamily="34" charset="0"/>
                        </a:rPr>
                        <a:t>Central</a:t>
                      </a:r>
                      <a:endParaRPr lang="en-US" sz="140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u="sng">
                          <a:effectLst/>
                          <a:latin typeface="+mn-lt"/>
                          <a:ea typeface="Calibri" panose="020F0502020204030204" pitchFamily="34" charset="0"/>
                        </a:rPr>
                        <a:t>South</a:t>
                      </a:r>
                      <a:endParaRPr lang="en-US" sz="140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u="sng" dirty="0">
                          <a:effectLst/>
                          <a:latin typeface="+mn-lt"/>
                          <a:ea typeface="Calibri" panose="020F0502020204030204" pitchFamily="34" charset="0"/>
                        </a:rPr>
                        <a:t>North</a:t>
                      </a:r>
                      <a:endParaRPr lang="en-US" sz="1400" dirty="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u="sng">
                          <a:effectLst/>
                          <a:latin typeface="+mn-lt"/>
                          <a:ea typeface="Calibri" panose="020F0502020204030204" pitchFamily="34" charset="0"/>
                        </a:rPr>
                        <a:t>Total District </a:t>
                      </a:r>
                      <a:endParaRPr lang="en-US" sz="140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u="sng">
                          <a:effectLst/>
                          <a:latin typeface="+mn-lt"/>
                          <a:ea typeface="Calibri" panose="020F0502020204030204" pitchFamily="34" charset="0"/>
                        </a:rPr>
                        <a:t>Commission</a:t>
                      </a:r>
                      <a:endParaRPr lang="en-US" sz="140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226543"/>
                  </a:ext>
                </a:extLst>
              </a:tr>
              <a:tr h="300653">
                <a:tc>
                  <a:txBody>
                    <a:bodyPr/>
                    <a:lstStyle/>
                    <a:p>
                      <a:pPr marL="0" marR="0">
                        <a:spcBef>
                          <a:spcPts val="0"/>
                        </a:spcBef>
                        <a:spcAft>
                          <a:spcPts val="0"/>
                        </a:spcAft>
                      </a:pPr>
                      <a:r>
                        <a:rPr lang="en-US" sz="1400" dirty="0">
                          <a:effectLst/>
                          <a:latin typeface="+mn-lt"/>
                          <a:ea typeface="Calibri" panose="020F0502020204030204" pitchFamily="34" charset="0"/>
                        </a:rPr>
                        <a:t>1617FY</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mn-lt"/>
                          <a:ea typeface="Calibri" panose="020F0502020204030204" pitchFamily="34" charset="0"/>
                        </a:rPr>
                        <a:t>$     1,184,238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mn-lt"/>
                          <a:ea typeface="Calibri" panose="020F0502020204030204" pitchFamily="34" charset="0"/>
                        </a:rPr>
                        <a:t> $        802,172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mn-lt"/>
                          <a:ea typeface="Calibri" panose="020F0502020204030204" pitchFamily="34" charset="0"/>
                        </a:rPr>
                        <a:t> $     1,629,310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effectLst/>
                          <a:latin typeface="+mn-lt"/>
                          <a:ea typeface="Calibri" panose="020F0502020204030204" pitchFamily="34" charset="0"/>
                        </a:rPr>
                        <a:t> $       3,615,720 </a:t>
                      </a:r>
                      <a:endParaRPr lang="en-US" sz="140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effectLst/>
                          <a:latin typeface="+mn-lt"/>
                          <a:ea typeface="Calibri" panose="020F0502020204030204" pitchFamily="34" charset="0"/>
                        </a:rPr>
                        <a:t> $        367,729 </a:t>
                      </a:r>
                      <a:endParaRPr lang="en-US" sz="140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2457807"/>
                  </a:ext>
                </a:extLst>
              </a:tr>
              <a:tr h="300653">
                <a:tc>
                  <a:txBody>
                    <a:bodyPr/>
                    <a:lstStyle/>
                    <a:p>
                      <a:pPr marL="0" marR="0">
                        <a:spcBef>
                          <a:spcPts val="0"/>
                        </a:spcBef>
                        <a:spcAft>
                          <a:spcPts val="0"/>
                        </a:spcAft>
                      </a:pPr>
                      <a:r>
                        <a:rPr lang="en-US" sz="1400">
                          <a:effectLst/>
                          <a:latin typeface="+mn-lt"/>
                          <a:ea typeface="Calibri" panose="020F0502020204030204" pitchFamily="34" charset="0"/>
                        </a:rPr>
                        <a:t>1516FY</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mn-lt"/>
                          <a:ea typeface="Calibri" panose="020F0502020204030204" pitchFamily="34" charset="0"/>
                        </a:rPr>
                        <a:t>$     1,385,199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mn-lt"/>
                          <a:ea typeface="Calibri" panose="020F0502020204030204" pitchFamily="34" charset="0"/>
                        </a:rPr>
                        <a:t> $        916,380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mn-lt"/>
                          <a:ea typeface="Calibri" panose="020F0502020204030204" pitchFamily="34" charset="0"/>
                        </a:rPr>
                        <a:t> $     1,868,707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effectLst/>
                          <a:latin typeface="+mn-lt"/>
                          <a:ea typeface="Calibri" panose="020F0502020204030204" pitchFamily="34" charset="0"/>
                        </a:rPr>
                        <a:t> $       4,170,286 </a:t>
                      </a:r>
                      <a:endParaRPr lang="en-US" sz="140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effectLst/>
                          <a:latin typeface="+mn-lt"/>
                          <a:ea typeface="Calibri" panose="020F0502020204030204" pitchFamily="34" charset="0"/>
                        </a:rPr>
                        <a:t> $        387,029 </a:t>
                      </a:r>
                      <a:endParaRPr lang="en-US" sz="140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6189829"/>
                  </a:ext>
                </a:extLst>
              </a:tr>
              <a:tr h="300653">
                <a:tc>
                  <a:txBody>
                    <a:bodyPr/>
                    <a:lstStyle/>
                    <a:p>
                      <a:pPr marL="0" marR="0">
                        <a:spcBef>
                          <a:spcPts val="0"/>
                        </a:spcBef>
                        <a:spcAft>
                          <a:spcPts val="0"/>
                        </a:spcAft>
                      </a:pPr>
                      <a:r>
                        <a:rPr lang="en-US" sz="1400">
                          <a:effectLst/>
                          <a:latin typeface="+mn-lt"/>
                          <a:ea typeface="Calibri" panose="020F0502020204030204" pitchFamily="34" charset="0"/>
                        </a:rPr>
                        <a:t>1415FY</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mn-lt"/>
                          <a:ea typeface="Calibri" panose="020F0502020204030204" pitchFamily="34" charset="0"/>
                        </a:rPr>
                        <a:t>$     1,637,774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mn-lt"/>
                          <a:ea typeface="Calibri" panose="020F0502020204030204" pitchFamily="34" charset="0"/>
                        </a:rPr>
                        <a:t> $     1,003,357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mn-lt"/>
                          <a:ea typeface="Calibri" panose="020F0502020204030204" pitchFamily="34" charset="0"/>
                        </a:rPr>
                        <a:t> $     2,111,534 </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effectLst/>
                          <a:latin typeface="+mn-lt"/>
                          <a:ea typeface="Calibri" panose="020F0502020204030204" pitchFamily="34" charset="0"/>
                        </a:rPr>
                        <a:t> $       4,752,665 </a:t>
                      </a:r>
                      <a:endParaRPr lang="en-US" sz="140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effectLst/>
                          <a:latin typeface="+mn-lt"/>
                          <a:ea typeface="Calibri" panose="020F0502020204030204" pitchFamily="34" charset="0"/>
                        </a:rPr>
                        <a:t> $        445,266 </a:t>
                      </a:r>
                      <a:endParaRPr lang="en-US" sz="140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9122955"/>
                  </a:ext>
                </a:extLst>
              </a:tr>
              <a:tr h="300653">
                <a:tc>
                  <a:txBody>
                    <a:bodyPr/>
                    <a:lstStyle/>
                    <a:p>
                      <a:pPr marL="0" marR="0">
                        <a:spcBef>
                          <a:spcPts val="0"/>
                        </a:spcBef>
                        <a:spcAft>
                          <a:spcPts val="0"/>
                        </a:spcAft>
                      </a:pPr>
                      <a:r>
                        <a:rPr lang="en-US" sz="1400" b="1">
                          <a:effectLst/>
                          <a:latin typeface="+mn-lt"/>
                          <a:ea typeface="Calibri" panose="020F0502020204030204" pitchFamily="34" charset="0"/>
                        </a:rPr>
                        <a:t>Total</a:t>
                      </a:r>
                      <a:endParaRPr lang="en-US" sz="140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effectLst/>
                          <a:latin typeface="+mn-lt"/>
                          <a:ea typeface="Calibri" panose="020F0502020204030204" pitchFamily="34" charset="0"/>
                        </a:rPr>
                        <a:t>$     4,207,210 </a:t>
                      </a:r>
                      <a:endParaRPr lang="en-US" sz="140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effectLst/>
                          <a:latin typeface="+mn-lt"/>
                          <a:ea typeface="Calibri" panose="020F0502020204030204" pitchFamily="34" charset="0"/>
                        </a:rPr>
                        <a:t> $     2,721,909 </a:t>
                      </a:r>
                      <a:endParaRPr lang="en-US" sz="140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effectLst/>
                          <a:latin typeface="+mn-lt"/>
                          <a:ea typeface="Calibri" panose="020F0502020204030204" pitchFamily="34" charset="0"/>
                        </a:rPr>
                        <a:t> $     5,609,552 </a:t>
                      </a:r>
                      <a:endParaRPr lang="en-US" sz="140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effectLst/>
                          <a:latin typeface="+mn-lt"/>
                          <a:ea typeface="Calibri" panose="020F0502020204030204" pitchFamily="34" charset="0"/>
                        </a:rPr>
                        <a:t> $     12,538,671 </a:t>
                      </a:r>
                      <a:endParaRPr lang="en-US" sz="140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b="1">
                          <a:effectLst/>
                          <a:latin typeface="+mn-lt"/>
                          <a:ea typeface="Calibri" panose="020F0502020204030204" pitchFamily="34" charset="0"/>
                        </a:rPr>
                        <a:t> $     1,200,024 </a:t>
                      </a:r>
                      <a:endParaRPr lang="en-US" sz="140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040341"/>
                  </a:ext>
                </a:extLst>
              </a:tr>
              <a:tr h="300653">
                <a:tc>
                  <a:txBody>
                    <a:bodyPr/>
                    <a:lstStyle/>
                    <a:p>
                      <a:pPr marL="0" marR="0">
                        <a:spcBef>
                          <a:spcPts val="0"/>
                        </a:spcBef>
                        <a:spcAft>
                          <a:spcPts val="0"/>
                        </a:spcAft>
                      </a:pPr>
                      <a:r>
                        <a:rPr lang="en-US" sz="1400" b="1">
                          <a:effectLst/>
                          <a:latin typeface="+mn-lt"/>
                          <a:ea typeface="Calibri" panose="020F0502020204030204" pitchFamily="34" charset="0"/>
                        </a:rPr>
                        <a:t>Average</a:t>
                      </a:r>
                      <a:endParaRPr lang="en-US" sz="140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marL="0" marR="0">
                        <a:spcBef>
                          <a:spcPts val="0"/>
                        </a:spcBef>
                        <a:spcAft>
                          <a:spcPts val="0"/>
                        </a:spcAft>
                      </a:pPr>
                      <a:r>
                        <a:rPr lang="en-US" sz="1400" b="1">
                          <a:effectLst/>
                          <a:latin typeface="+mn-lt"/>
                          <a:ea typeface="Calibri" panose="020F0502020204030204" pitchFamily="34" charset="0"/>
                        </a:rPr>
                        <a:t>$1,402,403.43 </a:t>
                      </a:r>
                      <a:endParaRPr lang="en-US" sz="140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marL="0" marR="0">
                        <a:spcBef>
                          <a:spcPts val="0"/>
                        </a:spcBef>
                        <a:spcAft>
                          <a:spcPts val="0"/>
                        </a:spcAft>
                      </a:pPr>
                      <a:r>
                        <a:rPr lang="en-US" sz="1400" b="1">
                          <a:effectLst/>
                          <a:latin typeface="+mn-lt"/>
                          <a:ea typeface="Calibri" panose="020F0502020204030204" pitchFamily="34" charset="0"/>
                        </a:rPr>
                        <a:t> $   907,302.89 </a:t>
                      </a:r>
                      <a:endParaRPr lang="en-US" sz="140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marL="0" marR="0">
                        <a:spcBef>
                          <a:spcPts val="0"/>
                        </a:spcBef>
                        <a:spcAft>
                          <a:spcPts val="0"/>
                        </a:spcAft>
                      </a:pPr>
                      <a:r>
                        <a:rPr lang="en-US" sz="1400" b="1">
                          <a:effectLst/>
                          <a:latin typeface="+mn-lt"/>
                          <a:ea typeface="Calibri" panose="020F0502020204030204" pitchFamily="34" charset="0"/>
                        </a:rPr>
                        <a:t> $1,869,850.53 </a:t>
                      </a:r>
                      <a:endParaRPr lang="en-US" sz="140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marL="0" marR="0">
                        <a:spcBef>
                          <a:spcPts val="0"/>
                        </a:spcBef>
                        <a:spcAft>
                          <a:spcPts val="0"/>
                        </a:spcAft>
                      </a:pPr>
                      <a:r>
                        <a:rPr lang="en-US" sz="1400" b="1">
                          <a:effectLst/>
                          <a:latin typeface="+mn-lt"/>
                          <a:ea typeface="Calibri" panose="020F0502020204030204" pitchFamily="34" charset="0"/>
                        </a:rPr>
                        <a:t> $  4,179,556.84 </a:t>
                      </a:r>
                      <a:endParaRPr lang="en-US" sz="140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tc>
                  <a:txBody>
                    <a:bodyPr/>
                    <a:lstStyle/>
                    <a:p>
                      <a:pPr marL="0" marR="0">
                        <a:spcBef>
                          <a:spcPts val="0"/>
                        </a:spcBef>
                        <a:spcAft>
                          <a:spcPts val="0"/>
                        </a:spcAft>
                      </a:pPr>
                      <a:r>
                        <a:rPr lang="en-US" sz="1400" b="1" dirty="0">
                          <a:effectLst/>
                          <a:latin typeface="+mn-lt"/>
                          <a:ea typeface="Calibri" panose="020F0502020204030204" pitchFamily="34" charset="0"/>
                        </a:rPr>
                        <a:t> $   400,008.09 </a:t>
                      </a:r>
                      <a:endParaRPr lang="en-US" sz="1400" dirty="0">
                        <a:effectLst/>
                        <a:latin typeface="+mn-lt"/>
                        <a:ea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1452245232"/>
                  </a:ext>
                </a:extLst>
              </a:tr>
            </a:tbl>
          </a:graphicData>
        </a:graphic>
      </p:graphicFrame>
      <p:sp>
        <p:nvSpPr>
          <p:cNvPr id="7" name="Rectangle 2"/>
          <p:cNvSpPr>
            <a:spLocks noChangeArrowheads="1"/>
          </p:cNvSpPr>
          <p:nvPr/>
        </p:nvSpPr>
        <p:spPr bwMode="auto">
          <a:xfrm>
            <a:off x="2979738" y="34798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TextBox 7"/>
          <p:cNvSpPr txBox="1"/>
          <p:nvPr/>
        </p:nvSpPr>
        <p:spPr>
          <a:xfrm>
            <a:off x="7753350" y="4345246"/>
            <a:ext cx="1183917" cy="400050"/>
          </a:xfrm>
          <a:prstGeom prst="rect">
            <a:avLst/>
          </a:prstGeom>
          <a:noFill/>
          <a:ln w="76200">
            <a:solidFill>
              <a:srgbClr val="FF0000"/>
            </a:solidFill>
          </a:ln>
        </p:spPr>
        <p:txBody>
          <a:bodyPr wrap="square" rtlCol="0">
            <a:spAutoFit/>
          </a:bodyPr>
          <a:lstStyle/>
          <a:p>
            <a:endParaRPr lang="en-US" dirty="0"/>
          </a:p>
        </p:txBody>
      </p:sp>
    </p:spTree>
    <p:extLst>
      <p:ext uri="{BB962C8B-B14F-4D97-AF65-F5344CB8AC3E}">
        <p14:creationId xmlns:p14="http://schemas.microsoft.com/office/powerpoint/2010/main" val="38435562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smtClean="0"/>
              <a:t>Additional</a:t>
            </a:r>
          </a:p>
          <a:p>
            <a:pPr marL="0" indent="0" algn="ctr">
              <a:buNone/>
            </a:pPr>
            <a:r>
              <a:rPr lang="en-US" smtClean="0"/>
              <a:t>Conversation</a:t>
            </a:r>
            <a:endParaRPr lang="en-US" dirty="0" smtClean="0"/>
          </a:p>
          <a:p>
            <a:pPr marL="0" indent="0" algn="ctr">
              <a:buNone/>
            </a:pPr>
            <a:r>
              <a:rPr lang="en-US" dirty="0"/>
              <a:t>&amp;</a:t>
            </a:r>
            <a:endParaRPr lang="en-US" dirty="0" smtClean="0"/>
          </a:p>
          <a:p>
            <a:pPr marL="0" indent="0" algn="ctr">
              <a:buNone/>
            </a:pPr>
            <a:r>
              <a:rPr lang="en-US" dirty="0" smtClean="0"/>
              <a:t>Questions</a:t>
            </a:r>
            <a:endParaRPr lang="en-US" dirty="0"/>
          </a:p>
        </p:txBody>
      </p:sp>
    </p:spTree>
    <p:extLst>
      <p:ext uri="{BB962C8B-B14F-4D97-AF65-F5344CB8AC3E}">
        <p14:creationId xmlns:p14="http://schemas.microsoft.com/office/powerpoint/2010/main" val="31172479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Definition of ‘local funds’</a:t>
            </a:r>
          </a:p>
          <a:p>
            <a:r>
              <a:rPr lang="en-US" dirty="0" smtClean="0"/>
              <a:t>Tuition information</a:t>
            </a:r>
          </a:p>
          <a:p>
            <a:r>
              <a:rPr lang="en-US" dirty="0" smtClean="0"/>
              <a:t>Investment information</a:t>
            </a:r>
          </a:p>
          <a:p>
            <a:r>
              <a:rPr lang="en-US" dirty="0" smtClean="0"/>
              <a:t>Running Start information</a:t>
            </a:r>
          </a:p>
          <a:p>
            <a:r>
              <a:rPr lang="en-US" dirty="0" smtClean="0"/>
              <a:t>International information</a:t>
            </a:r>
          </a:p>
          <a:p>
            <a:r>
              <a:rPr lang="en-US" dirty="0" smtClean="0"/>
              <a:t>Reserves </a:t>
            </a:r>
          </a:p>
          <a:p>
            <a:r>
              <a:rPr lang="en-US" dirty="0" smtClean="0"/>
              <a:t>College philosophy</a:t>
            </a:r>
          </a:p>
          <a:p>
            <a:r>
              <a:rPr lang="en-US" dirty="0" smtClean="0"/>
              <a:t>Parking</a:t>
            </a:r>
          </a:p>
          <a:p>
            <a:r>
              <a:rPr lang="en-US" dirty="0" smtClean="0"/>
              <a:t>Bookstore</a:t>
            </a:r>
          </a:p>
          <a:p>
            <a:r>
              <a:rPr lang="en-US" dirty="0" smtClean="0"/>
              <a:t>Conversation &amp; Questions</a:t>
            </a:r>
          </a:p>
          <a:p>
            <a:endParaRPr lang="en-US" dirty="0"/>
          </a:p>
        </p:txBody>
      </p:sp>
    </p:spTree>
    <p:extLst>
      <p:ext uri="{BB962C8B-B14F-4D97-AF65-F5344CB8AC3E}">
        <p14:creationId xmlns:p14="http://schemas.microsoft.com/office/powerpoint/2010/main" val="2162782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‘local’ mean in Seattle?</a:t>
            </a:r>
            <a:endParaRPr lang="en-US" dirty="0"/>
          </a:p>
        </p:txBody>
      </p:sp>
      <p:sp>
        <p:nvSpPr>
          <p:cNvPr id="3" name="Content Placeholder 2"/>
          <p:cNvSpPr>
            <a:spLocks noGrp="1"/>
          </p:cNvSpPr>
          <p:nvPr>
            <p:ph idx="1"/>
          </p:nvPr>
        </p:nvSpPr>
        <p:spPr/>
        <p:txBody>
          <a:bodyPr/>
          <a:lstStyle/>
          <a:p>
            <a:r>
              <a:rPr lang="en-US" dirty="0" smtClean="0"/>
              <a:t>“Local” can mean ‘district level’</a:t>
            </a:r>
          </a:p>
          <a:p>
            <a:r>
              <a:rPr lang="en-US" dirty="0" smtClean="0"/>
              <a:t>“Local” can mean ‘college level’</a:t>
            </a:r>
          </a:p>
          <a:p>
            <a:r>
              <a:rPr lang="en-US" dirty="0" smtClean="0"/>
              <a:t>Or, it can be a combination</a:t>
            </a:r>
          </a:p>
          <a:p>
            <a:endParaRPr lang="en-US" dirty="0"/>
          </a:p>
          <a:p>
            <a:endParaRPr lang="en-US" dirty="0"/>
          </a:p>
        </p:txBody>
      </p:sp>
    </p:spTree>
    <p:extLst>
      <p:ext uri="{BB962C8B-B14F-4D97-AF65-F5344CB8AC3E}">
        <p14:creationId xmlns:p14="http://schemas.microsoft.com/office/powerpoint/2010/main" val="2582634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funds are included in ‘local funds’?</a:t>
            </a:r>
            <a:endParaRPr lang="en-US" dirty="0"/>
          </a:p>
        </p:txBody>
      </p:sp>
      <p:sp>
        <p:nvSpPr>
          <p:cNvPr id="5" name="Content Placeholder 4"/>
          <p:cNvSpPr>
            <a:spLocks noGrp="1"/>
          </p:cNvSpPr>
          <p:nvPr>
            <p:ph idx="1"/>
          </p:nvPr>
        </p:nvSpPr>
        <p:spPr/>
        <p:txBody>
          <a:bodyPr>
            <a:normAutofit lnSpcReduction="10000"/>
          </a:bodyPr>
          <a:lstStyle/>
          <a:p>
            <a:r>
              <a:rPr lang="en-US" dirty="0" smtClean="0"/>
              <a:t>Tuition</a:t>
            </a:r>
          </a:p>
          <a:p>
            <a:r>
              <a:rPr lang="en-US" dirty="0" smtClean="0"/>
              <a:t>Interest on investments</a:t>
            </a:r>
          </a:p>
          <a:p>
            <a:r>
              <a:rPr lang="en-US" dirty="0" smtClean="0"/>
              <a:t>Running Start</a:t>
            </a:r>
            <a:r>
              <a:rPr lang="en-US" dirty="0"/>
              <a:t> </a:t>
            </a:r>
            <a:r>
              <a:rPr lang="en-US" dirty="0" smtClean="0"/>
              <a:t>revenues</a:t>
            </a:r>
          </a:p>
          <a:p>
            <a:r>
              <a:rPr lang="en-US" dirty="0" smtClean="0"/>
              <a:t>International ‘tuition’ and Intensive English Language</a:t>
            </a:r>
          </a:p>
          <a:p>
            <a:r>
              <a:rPr lang="en-US" dirty="0" smtClean="0"/>
              <a:t>Parking </a:t>
            </a:r>
          </a:p>
          <a:p>
            <a:r>
              <a:rPr lang="en-US" dirty="0" smtClean="0"/>
              <a:t>Bookstore revenues</a:t>
            </a:r>
          </a:p>
          <a:p>
            <a:pPr marL="0" indent="0">
              <a:buNone/>
            </a:pPr>
            <a:endParaRPr lang="en-US" dirty="0" smtClean="0"/>
          </a:p>
          <a:p>
            <a:pPr marL="0" indent="0">
              <a:buNone/>
            </a:pPr>
            <a:r>
              <a:rPr lang="en-US" i="1" u="sng" dirty="0" smtClean="0"/>
              <a:t>College-owned revenues</a:t>
            </a:r>
          </a:p>
          <a:p>
            <a:pPr marL="0" indent="0">
              <a:buNone/>
            </a:pPr>
            <a:r>
              <a:rPr lang="en-US" dirty="0" smtClean="0"/>
              <a:t>Leases; cafeteria; room rentals</a:t>
            </a:r>
          </a:p>
          <a:p>
            <a:pPr marL="0" indent="0">
              <a:buNone/>
            </a:pPr>
            <a:endParaRPr lang="en-US" dirty="0" smtClean="0"/>
          </a:p>
          <a:p>
            <a:endParaRPr lang="en-US" dirty="0" smtClean="0"/>
          </a:p>
        </p:txBody>
      </p:sp>
    </p:spTree>
    <p:extLst>
      <p:ext uri="{BB962C8B-B14F-4D97-AF65-F5344CB8AC3E}">
        <p14:creationId xmlns:p14="http://schemas.microsoft.com/office/powerpoint/2010/main" val="34482397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55857"/>
          </a:xfrm>
        </p:spPr>
        <p:txBody>
          <a:bodyPr/>
          <a:lstStyle/>
          <a:p>
            <a:r>
              <a:rPr lang="en-US" dirty="0" smtClean="0"/>
              <a:t>Tuition</a:t>
            </a:r>
            <a:endParaRPr lang="en-US" dirty="0"/>
          </a:p>
        </p:txBody>
      </p:sp>
      <p:sp>
        <p:nvSpPr>
          <p:cNvPr id="3" name="Content Placeholder 2"/>
          <p:cNvSpPr>
            <a:spLocks noGrp="1"/>
          </p:cNvSpPr>
          <p:nvPr>
            <p:ph idx="1"/>
          </p:nvPr>
        </p:nvSpPr>
        <p:spPr>
          <a:xfrm>
            <a:off x="838200" y="1620982"/>
            <a:ext cx="10515600" cy="4555981"/>
          </a:xfrm>
        </p:spPr>
        <p:txBody>
          <a:bodyPr>
            <a:normAutofit fontScale="85000" lnSpcReduction="20000"/>
          </a:bodyPr>
          <a:lstStyle/>
          <a:p>
            <a:pPr marL="0" indent="0">
              <a:buNone/>
            </a:pPr>
            <a:r>
              <a:rPr lang="en-US" sz="2000" u="sng" dirty="0" smtClean="0"/>
              <a:t>Total budgeted for 18/19: </a:t>
            </a:r>
            <a:r>
              <a:rPr lang="en-US" sz="2000" b="1" i="1" u="sng" dirty="0"/>
              <a:t>$29,445,546 </a:t>
            </a:r>
            <a:endParaRPr lang="en-US" sz="2000" b="1" i="1" u="sng" dirty="0" smtClean="0"/>
          </a:p>
          <a:p>
            <a:pPr lvl="1"/>
            <a:r>
              <a:rPr lang="en-US" sz="2000" dirty="0" smtClean="0"/>
              <a:t>3.5% is designated for the student financial fund, a </a:t>
            </a:r>
            <a:r>
              <a:rPr lang="en-US" sz="2000" dirty="0" smtClean="0"/>
              <a:t>locally held </a:t>
            </a:r>
            <a:r>
              <a:rPr lang="en-US" sz="2000" dirty="0"/>
              <a:t>(college level</a:t>
            </a:r>
            <a:r>
              <a:rPr lang="en-US" sz="2000" dirty="0" smtClean="0"/>
              <a:t>) fund </a:t>
            </a:r>
            <a:r>
              <a:rPr lang="en-US" sz="2000" dirty="0" smtClean="0"/>
              <a:t>in financial aid.</a:t>
            </a:r>
          </a:p>
          <a:p>
            <a:pPr lvl="1"/>
            <a:r>
              <a:rPr lang="en-US" sz="2000" dirty="0" smtClean="0"/>
              <a:t>74% retained </a:t>
            </a:r>
            <a:r>
              <a:rPr lang="en-US" sz="2000" dirty="0" smtClean="0"/>
              <a:t>locally (district level; redistributed to college level) </a:t>
            </a:r>
            <a:r>
              <a:rPr lang="en-US" sz="2000" dirty="0" smtClean="0"/>
              <a:t>to support general operations. </a:t>
            </a:r>
          </a:p>
          <a:p>
            <a:pPr lvl="1"/>
            <a:r>
              <a:rPr lang="en-US" sz="2000" dirty="0" smtClean="0"/>
              <a:t>10% is collected as the “building fee” for SBCTC capital project funding, held at SBCTC.</a:t>
            </a:r>
          </a:p>
          <a:p>
            <a:pPr lvl="1"/>
            <a:r>
              <a:rPr lang="en-US" sz="2000" dirty="0" smtClean="0"/>
              <a:t>10% is collected as “Services and Activities” (S&amp;A) fees, retained </a:t>
            </a:r>
            <a:r>
              <a:rPr lang="en-US" sz="2000" dirty="0" smtClean="0"/>
              <a:t>locally (college level) </a:t>
            </a:r>
            <a:r>
              <a:rPr lang="en-US" sz="2000" dirty="0" smtClean="0"/>
              <a:t>and designated for student clubs, programs and other student activities.</a:t>
            </a:r>
          </a:p>
          <a:p>
            <a:pPr lvl="1"/>
            <a:r>
              <a:rPr lang="en-US" sz="2000" dirty="0" smtClean="0"/>
              <a:t>2.5% is collected as the innovation fee to support the CTC link </a:t>
            </a:r>
            <a:r>
              <a:rPr lang="en-US" sz="2000" dirty="0" smtClean="0"/>
              <a:t>project, held at SBCTC.</a:t>
            </a:r>
            <a:endParaRPr lang="en-US" sz="2000" dirty="0" smtClean="0"/>
          </a:p>
          <a:p>
            <a:pPr marL="457200" lvl="1" indent="0">
              <a:buNone/>
            </a:pPr>
            <a:endParaRPr lang="en-US" sz="2000" dirty="0" smtClean="0"/>
          </a:p>
          <a:p>
            <a:pPr marL="0" indent="0">
              <a:buNone/>
            </a:pPr>
            <a:r>
              <a:rPr lang="en-US" sz="2000" u="sng" dirty="0" smtClean="0"/>
              <a:t>Other considerations</a:t>
            </a:r>
          </a:p>
          <a:p>
            <a:pPr lvl="1"/>
            <a:r>
              <a:rPr lang="en-US" sz="2000" dirty="0" smtClean="0"/>
              <a:t>International student ‘tuition’ comes in as contract revenue.  Total budgeted for 18/19: </a:t>
            </a:r>
            <a:r>
              <a:rPr lang="en-US" dirty="0"/>
              <a:t> </a:t>
            </a:r>
            <a:r>
              <a:rPr lang="en-US" b="1" i="1" dirty="0" smtClean="0"/>
              <a:t>$</a:t>
            </a:r>
            <a:r>
              <a:rPr lang="en-US" sz="2000" b="1" i="1" dirty="0" smtClean="0"/>
              <a:t>10,740,606 </a:t>
            </a:r>
          </a:p>
          <a:p>
            <a:pPr lvl="2"/>
            <a:r>
              <a:rPr lang="en-US" i="1" dirty="0" smtClean="0"/>
              <a:t>Seattle categorizes approximately 260 international FTE as ‘state FTE’ to better reach our state FTE target. This amount is then counted as ‘regular tuition’ and included in the tuition figure, not the ‘contract revenue’ figure.</a:t>
            </a:r>
          </a:p>
          <a:p>
            <a:pPr marL="914400" lvl="2" indent="0">
              <a:buNone/>
            </a:pPr>
            <a:endParaRPr lang="en-US" i="1" dirty="0" smtClean="0"/>
          </a:p>
          <a:p>
            <a:pPr lvl="1"/>
            <a:r>
              <a:rPr lang="en-US" sz="2000" dirty="0" smtClean="0"/>
              <a:t>BAS tuition is calculated separately. Total budgeted for 18/19: </a:t>
            </a:r>
            <a:r>
              <a:rPr lang="en-US" dirty="0"/>
              <a:t> </a:t>
            </a:r>
            <a:r>
              <a:rPr lang="en-US" b="1" i="1" dirty="0" smtClean="0"/>
              <a:t>$</a:t>
            </a:r>
            <a:r>
              <a:rPr lang="en-US" sz="2000" b="1" i="1" dirty="0" smtClean="0"/>
              <a:t>2,423,448 </a:t>
            </a:r>
          </a:p>
          <a:p>
            <a:pPr marL="457200" lvl="1" indent="0">
              <a:buNone/>
            </a:pPr>
            <a:endParaRPr lang="en-US" sz="2000" b="1" i="1" dirty="0" smtClean="0"/>
          </a:p>
          <a:p>
            <a:pPr lvl="1"/>
            <a:r>
              <a:rPr lang="en-US" sz="2000" dirty="0" smtClean="0"/>
              <a:t>Adult Basic Education and English as a Second Language course are offered at $25 per quarter. The revenue is included in the ‘regular tuition’ amounts.</a:t>
            </a:r>
          </a:p>
          <a:p>
            <a:pPr lvl="1"/>
            <a:endParaRPr lang="en-US" sz="2000" b="1" i="1" dirty="0"/>
          </a:p>
        </p:txBody>
      </p:sp>
    </p:spTree>
    <p:extLst>
      <p:ext uri="{BB962C8B-B14F-4D97-AF65-F5344CB8AC3E}">
        <p14:creationId xmlns:p14="http://schemas.microsoft.com/office/powerpoint/2010/main" val="2260816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Tuition rates: last 10 years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0826985"/>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124298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Investments	</a:t>
            </a:r>
            <a:endParaRPr lang="en-US" dirty="0"/>
          </a:p>
        </p:txBody>
      </p:sp>
      <p:sp>
        <p:nvSpPr>
          <p:cNvPr id="3" name="Content Placeholder 2"/>
          <p:cNvSpPr>
            <a:spLocks noGrp="1"/>
          </p:cNvSpPr>
          <p:nvPr>
            <p:ph idx="1"/>
          </p:nvPr>
        </p:nvSpPr>
        <p:spPr>
          <a:xfrm>
            <a:off x="755374" y="1757238"/>
            <a:ext cx="9159240" cy="3990354"/>
          </a:xfrm>
        </p:spPr>
        <p:txBody>
          <a:bodyPr/>
          <a:lstStyle/>
          <a:p>
            <a:r>
              <a:rPr lang="en-US" sz="2000" dirty="0" smtClean="0"/>
              <a:t>Some reserves are invested. </a:t>
            </a:r>
          </a:p>
          <a:p>
            <a:r>
              <a:rPr lang="en-US" sz="2000" dirty="0" smtClean="0"/>
              <a:t>Investments are supported by </a:t>
            </a:r>
            <a:r>
              <a:rPr lang="en-US" sz="2000" i="1" dirty="0" smtClean="0"/>
              <a:t>Time Value Investments </a:t>
            </a:r>
            <a:r>
              <a:rPr lang="en-US" sz="2000" dirty="0" smtClean="0"/>
              <a:t>and managed by the Vice Chancellor.</a:t>
            </a:r>
          </a:p>
          <a:p>
            <a:r>
              <a:rPr lang="en-US" sz="2000" dirty="0" smtClean="0"/>
              <a:t>TVI serves about one third of the community colleges in Washington.</a:t>
            </a:r>
          </a:p>
          <a:p>
            <a:r>
              <a:rPr lang="en-US" sz="2000" dirty="0" smtClean="0"/>
              <a:t>About $50m is currently invested.</a:t>
            </a:r>
          </a:p>
          <a:p>
            <a:r>
              <a:rPr lang="en-US" sz="2000" dirty="0" smtClean="0"/>
              <a:t>Interest is distributed among the colleges and district, back to the same funds that hold the cash that is invested.</a:t>
            </a:r>
          </a:p>
          <a:p>
            <a:r>
              <a:rPr lang="en-US" sz="2000" dirty="0" smtClean="0"/>
              <a:t>Interest in the past year has been about $425k annually.</a:t>
            </a:r>
          </a:p>
          <a:p>
            <a:pPr marL="0" indent="0">
              <a:buNone/>
            </a:pPr>
            <a:endParaRPr lang="en-US" dirty="0"/>
          </a:p>
        </p:txBody>
      </p:sp>
    </p:spTree>
    <p:extLst>
      <p:ext uri="{BB962C8B-B14F-4D97-AF65-F5344CB8AC3E}">
        <p14:creationId xmlns:p14="http://schemas.microsoft.com/office/powerpoint/2010/main" val="17385647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Start</a:t>
            </a:r>
            <a:endParaRPr lang="en-US" dirty="0"/>
          </a:p>
        </p:txBody>
      </p:sp>
      <p:sp>
        <p:nvSpPr>
          <p:cNvPr id="3" name="Content Placeholder 2"/>
          <p:cNvSpPr>
            <a:spLocks noGrp="1"/>
          </p:cNvSpPr>
          <p:nvPr>
            <p:ph idx="1"/>
          </p:nvPr>
        </p:nvSpPr>
        <p:spPr/>
        <p:txBody>
          <a:bodyPr>
            <a:normAutofit/>
          </a:bodyPr>
          <a:lstStyle/>
          <a:p>
            <a:r>
              <a:rPr lang="en-US" sz="2000" dirty="0" smtClean="0"/>
              <a:t>Program for high school students to take college classes on college campuses</a:t>
            </a:r>
          </a:p>
          <a:p>
            <a:r>
              <a:rPr lang="en-US" sz="2000" dirty="0" smtClean="0"/>
              <a:t>Paid for by the student’s home high school</a:t>
            </a:r>
          </a:p>
          <a:p>
            <a:r>
              <a:rPr lang="en-US" sz="2000" dirty="0" smtClean="0"/>
              <a:t>Seattle Colleges bill the high school for the student’s tuition up to a full load.</a:t>
            </a:r>
          </a:p>
          <a:p>
            <a:r>
              <a:rPr lang="en-US" sz="2000" dirty="0" smtClean="0"/>
              <a:t>Students pay the difference if they take more than a full load in a quarter.</a:t>
            </a:r>
          </a:p>
          <a:p>
            <a:r>
              <a:rPr lang="en-US" sz="2000" dirty="0" smtClean="0"/>
              <a:t>Books and transportation are paid for by the student.</a:t>
            </a:r>
            <a:endParaRPr lang="en-US" sz="2000" dirty="0"/>
          </a:p>
          <a:p>
            <a:r>
              <a:rPr lang="en-US" sz="2000" dirty="0" smtClean="0"/>
              <a:t>Students can earn high school and 2 year diplomas at the same time.</a:t>
            </a:r>
          </a:p>
        </p:txBody>
      </p:sp>
    </p:spTree>
    <p:extLst>
      <p:ext uri="{BB962C8B-B14F-4D97-AF65-F5344CB8AC3E}">
        <p14:creationId xmlns:p14="http://schemas.microsoft.com/office/powerpoint/2010/main" val="3808170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Start</a:t>
            </a:r>
            <a:endParaRPr lang="en-US" dirty="0"/>
          </a:p>
        </p:txBody>
      </p:sp>
      <p:sp>
        <p:nvSpPr>
          <p:cNvPr id="3" name="Content Placeholder 2"/>
          <p:cNvSpPr>
            <a:spLocks noGrp="1"/>
          </p:cNvSpPr>
          <p:nvPr>
            <p:ph idx="1"/>
          </p:nvPr>
        </p:nvSpPr>
        <p:spPr/>
        <p:txBody>
          <a:bodyPr/>
          <a:lstStyle/>
          <a:p>
            <a:r>
              <a:rPr lang="en-US" dirty="0" smtClean="0"/>
              <a:t>Rates are increasing</a:t>
            </a:r>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739991137"/>
              </p:ext>
            </p:extLst>
          </p:nvPr>
        </p:nvGraphicFramePr>
        <p:xfrm>
          <a:off x="1159308" y="2555907"/>
          <a:ext cx="6797675" cy="1976374"/>
        </p:xfrm>
        <a:graphic>
          <a:graphicData uri="http://schemas.openxmlformats.org/drawingml/2006/table">
            <a:tbl>
              <a:tblPr>
                <a:tableStyleId>{5C22544A-7EE6-4342-B048-85BDC9FD1C3A}</a:tableStyleId>
              </a:tblPr>
              <a:tblGrid>
                <a:gridCol w="1254125">
                  <a:extLst>
                    <a:ext uri="{9D8B030D-6E8A-4147-A177-3AD203B41FA5}">
                      <a16:colId xmlns:a16="http://schemas.microsoft.com/office/drawing/2014/main" val="3199721397"/>
                    </a:ext>
                  </a:extLst>
                </a:gridCol>
                <a:gridCol w="2343150">
                  <a:extLst>
                    <a:ext uri="{9D8B030D-6E8A-4147-A177-3AD203B41FA5}">
                      <a16:colId xmlns:a16="http://schemas.microsoft.com/office/drawing/2014/main" val="1950192467"/>
                    </a:ext>
                  </a:extLst>
                </a:gridCol>
                <a:gridCol w="1943100">
                  <a:extLst>
                    <a:ext uri="{9D8B030D-6E8A-4147-A177-3AD203B41FA5}">
                      <a16:colId xmlns:a16="http://schemas.microsoft.com/office/drawing/2014/main" val="223038782"/>
                    </a:ext>
                  </a:extLst>
                </a:gridCol>
                <a:gridCol w="1257300">
                  <a:extLst>
                    <a:ext uri="{9D8B030D-6E8A-4147-A177-3AD203B41FA5}">
                      <a16:colId xmlns:a16="http://schemas.microsoft.com/office/drawing/2014/main" val="4190923344"/>
                    </a:ext>
                  </a:extLst>
                </a:gridCol>
              </a:tblGrid>
              <a:tr h="519430">
                <a:tc>
                  <a:txBody>
                    <a:bodyPr/>
                    <a:lstStyle/>
                    <a:p>
                      <a:pPr>
                        <a:lnSpc>
                          <a:spcPct val="107000"/>
                        </a:lnSpc>
                      </a:pPr>
                      <a:endParaRPr lang="en-US" sz="1100">
                        <a:effectLst/>
                        <a:latin typeface="Calibri" panose="020F0502020204030204" pitchFamily="34" charset="0"/>
                        <a:cs typeface="Times New Roman" panose="02020603050405020304" pitchFamily="18" charset="0"/>
                      </a:endParaRPr>
                    </a:p>
                  </a:txBody>
                  <a:tcPr marL="19050" marR="19050" marT="19050" marB="19050"/>
                </a:tc>
                <a:tc>
                  <a:txBody>
                    <a:bodyPr/>
                    <a:lstStyle/>
                    <a:p>
                      <a:pPr marL="0" marR="0">
                        <a:lnSpc>
                          <a:spcPct val="107000"/>
                        </a:lnSpc>
                        <a:spcBef>
                          <a:spcPts val="0"/>
                        </a:spcBef>
                        <a:spcAft>
                          <a:spcPts val="0"/>
                        </a:spcAft>
                      </a:pPr>
                      <a:r>
                        <a:rPr lang="en-US" sz="2000" kern="1200">
                          <a:effectLst/>
                        </a:rPr>
                        <a:t>Non-vocational Rate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nSpc>
                          <a:spcPct val="107000"/>
                        </a:lnSpc>
                        <a:spcBef>
                          <a:spcPts val="0"/>
                        </a:spcBef>
                        <a:spcAft>
                          <a:spcPts val="0"/>
                        </a:spcAft>
                      </a:pPr>
                      <a:r>
                        <a:rPr lang="en-US" sz="2000" kern="1200">
                          <a:effectLst/>
                        </a:rPr>
                        <a:t>Vocational Rate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nSpc>
                          <a:spcPct val="107000"/>
                        </a:lnSpc>
                        <a:spcBef>
                          <a:spcPts val="0"/>
                        </a:spcBef>
                        <a:spcAft>
                          <a:spcPts val="0"/>
                        </a:spcAft>
                      </a:pPr>
                      <a:r>
                        <a:rPr lang="en-US" sz="2000" kern="1200">
                          <a:effectLst/>
                        </a:rPr>
                        <a:t>  % increase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969804102"/>
                  </a:ext>
                </a:extLst>
              </a:tr>
              <a:tr h="355600">
                <a:tc>
                  <a:txBody>
                    <a:bodyPr/>
                    <a:lstStyle/>
                    <a:p>
                      <a:pPr marL="0" marR="0">
                        <a:lnSpc>
                          <a:spcPct val="107000"/>
                        </a:lnSpc>
                        <a:spcBef>
                          <a:spcPts val="0"/>
                        </a:spcBef>
                        <a:spcAft>
                          <a:spcPts val="0"/>
                        </a:spcAft>
                      </a:pPr>
                      <a:r>
                        <a:rPr lang="en-US" sz="2000" kern="1200">
                          <a:effectLst/>
                        </a:rPr>
                        <a:t>2015-16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nSpc>
                          <a:spcPct val="107000"/>
                        </a:lnSpc>
                        <a:spcBef>
                          <a:spcPts val="0"/>
                        </a:spcBef>
                        <a:spcAft>
                          <a:spcPts val="0"/>
                        </a:spcAft>
                      </a:pPr>
                      <a:r>
                        <a:rPr lang="en-US" sz="2000" kern="1200">
                          <a:effectLst/>
                        </a:rPr>
                        <a:t>$6,308.69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nSpc>
                          <a:spcPct val="107000"/>
                        </a:lnSpc>
                        <a:spcBef>
                          <a:spcPts val="0"/>
                        </a:spcBef>
                        <a:spcAft>
                          <a:spcPts val="0"/>
                        </a:spcAft>
                      </a:pPr>
                      <a:r>
                        <a:rPr lang="en-US" sz="2000" kern="1200">
                          <a:effectLst/>
                        </a:rPr>
                        <a:t>$6,608.71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nSpc>
                          <a:spcPct val="107000"/>
                        </a:lnSpc>
                        <a:spcBef>
                          <a:spcPts val="0"/>
                        </a:spcBef>
                        <a:spcAft>
                          <a:spcPts val="800"/>
                        </a:spcAft>
                      </a:pPr>
                      <a:r>
                        <a:rPr lang="en-US" sz="2000">
                          <a:effectLst/>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534909485"/>
                  </a:ext>
                </a:extLst>
              </a:tr>
              <a:tr h="355600">
                <a:tc>
                  <a:txBody>
                    <a:bodyPr/>
                    <a:lstStyle/>
                    <a:p>
                      <a:pPr marL="0" marR="0">
                        <a:lnSpc>
                          <a:spcPct val="107000"/>
                        </a:lnSpc>
                        <a:spcBef>
                          <a:spcPts val="0"/>
                        </a:spcBef>
                        <a:spcAft>
                          <a:spcPts val="0"/>
                        </a:spcAft>
                      </a:pPr>
                      <a:r>
                        <a:rPr lang="en-US" sz="2000" kern="1200">
                          <a:effectLst/>
                        </a:rPr>
                        <a:t>2016-17</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nSpc>
                          <a:spcPct val="107000"/>
                        </a:lnSpc>
                        <a:spcBef>
                          <a:spcPts val="0"/>
                        </a:spcBef>
                        <a:spcAft>
                          <a:spcPts val="0"/>
                        </a:spcAft>
                      </a:pPr>
                      <a:r>
                        <a:rPr lang="en-US" sz="2000" kern="1200">
                          <a:effectLst/>
                        </a:rPr>
                        <a:t>$6,380.15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nSpc>
                          <a:spcPct val="107000"/>
                        </a:lnSpc>
                        <a:spcBef>
                          <a:spcPts val="0"/>
                        </a:spcBef>
                        <a:spcAft>
                          <a:spcPts val="0"/>
                        </a:spcAft>
                      </a:pPr>
                      <a:r>
                        <a:rPr lang="en-US" sz="2000" kern="1200">
                          <a:effectLst/>
                        </a:rPr>
                        <a:t>$6,683.30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nSpc>
                          <a:spcPct val="107000"/>
                        </a:lnSpc>
                        <a:spcBef>
                          <a:spcPts val="0"/>
                        </a:spcBef>
                        <a:spcAft>
                          <a:spcPts val="800"/>
                        </a:spcAft>
                      </a:pPr>
                      <a:r>
                        <a:rPr lang="en-US" sz="2000">
                          <a:effectLst/>
                        </a:rPr>
                        <a:t>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688055394"/>
                  </a:ext>
                </a:extLst>
              </a:tr>
              <a:tr h="355600">
                <a:tc>
                  <a:txBody>
                    <a:bodyPr/>
                    <a:lstStyle/>
                    <a:p>
                      <a:pPr marL="0" marR="0">
                        <a:lnSpc>
                          <a:spcPct val="107000"/>
                        </a:lnSpc>
                        <a:spcBef>
                          <a:spcPts val="0"/>
                        </a:spcBef>
                        <a:spcAft>
                          <a:spcPts val="0"/>
                        </a:spcAft>
                      </a:pPr>
                      <a:r>
                        <a:rPr lang="en-US" sz="2000" kern="1200">
                          <a:effectLst/>
                        </a:rPr>
                        <a:t>2017-18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nSpc>
                          <a:spcPct val="107000"/>
                        </a:lnSpc>
                        <a:spcBef>
                          <a:spcPts val="0"/>
                        </a:spcBef>
                        <a:spcAft>
                          <a:spcPts val="0"/>
                        </a:spcAft>
                      </a:pPr>
                      <a:r>
                        <a:rPr lang="en-US" sz="2000" kern="1200">
                          <a:effectLst/>
                        </a:rPr>
                        <a:t>$6,570.44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nSpc>
                          <a:spcPct val="107000"/>
                        </a:lnSpc>
                        <a:spcBef>
                          <a:spcPts val="0"/>
                        </a:spcBef>
                        <a:spcAft>
                          <a:spcPts val="0"/>
                        </a:spcAft>
                      </a:pPr>
                      <a:r>
                        <a:rPr lang="en-US" sz="2000" kern="1200">
                          <a:effectLst/>
                        </a:rPr>
                        <a:t>$7,459.38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nSpc>
                          <a:spcPct val="107000"/>
                        </a:lnSpc>
                        <a:spcBef>
                          <a:spcPts val="0"/>
                        </a:spcBef>
                        <a:spcAft>
                          <a:spcPts val="800"/>
                        </a:spcAft>
                      </a:pPr>
                      <a:r>
                        <a:rPr lang="en-US" sz="2000">
                          <a:effectLst/>
                        </a:rPr>
                        <a:t>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240938451"/>
                  </a:ext>
                </a:extLst>
              </a:tr>
              <a:tr h="328930">
                <a:tc>
                  <a:txBody>
                    <a:bodyPr/>
                    <a:lstStyle/>
                    <a:p>
                      <a:pPr marL="0" marR="0">
                        <a:lnSpc>
                          <a:spcPct val="107000"/>
                        </a:lnSpc>
                        <a:spcBef>
                          <a:spcPts val="0"/>
                        </a:spcBef>
                        <a:spcAft>
                          <a:spcPts val="1200"/>
                        </a:spcAft>
                      </a:pPr>
                      <a:r>
                        <a:rPr lang="en-US" sz="2000">
                          <a:effectLst/>
                        </a:rPr>
                        <a:t>2018-19</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nSpc>
                          <a:spcPct val="107000"/>
                        </a:lnSpc>
                        <a:spcBef>
                          <a:spcPts val="0"/>
                        </a:spcBef>
                        <a:spcAft>
                          <a:spcPts val="0"/>
                        </a:spcAft>
                      </a:pPr>
                      <a:r>
                        <a:rPr lang="en-US" sz="2000" kern="1200" dirty="0">
                          <a:effectLst/>
                        </a:rPr>
                        <a:t>$8,135.13</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nSpc>
                          <a:spcPct val="107000"/>
                        </a:lnSpc>
                        <a:spcBef>
                          <a:spcPts val="0"/>
                        </a:spcBef>
                        <a:spcAft>
                          <a:spcPts val="0"/>
                        </a:spcAft>
                      </a:pPr>
                      <a:r>
                        <a:rPr lang="en-US" sz="2000" kern="1200">
                          <a:effectLst/>
                        </a:rPr>
                        <a:t>$9,059.51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19050" marB="19050"/>
                </a:tc>
                <a:tc>
                  <a:txBody>
                    <a:bodyPr/>
                    <a:lstStyle/>
                    <a:p>
                      <a:pPr marL="0" marR="0">
                        <a:lnSpc>
                          <a:spcPct val="107000"/>
                        </a:lnSpc>
                        <a:spcBef>
                          <a:spcPts val="0"/>
                        </a:spcBef>
                        <a:spcAft>
                          <a:spcPts val="800"/>
                        </a:spcAft>
                      </a:pPr>
                      <a:r>
                        <a:rPr lang="en-US" sz="2000" dirty="0">
                          <a:effectLst/>
                        </a:rPr>
                        <a:t>10%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664324663"/>
                  </a:ext>
                </a:extLst>
              </a:tr>
            </a:tbl>
          </a:graphicData>
        </a:graphic>
      </p:graphicFrame>
    </p:spTree>
    <p:extLst>
      <p:ext uri="{BB962C8B-B14F-4D97-AF65-F5344CB8AC3E}">
        <p14:creationId xmlns:p14="http://schemas.microsoft.com/office/powerpoint/2010/main" val="19738458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315</TotalTime>
  <Words>1072</Words>
  <Application>Microsoft Office PowerPoint</Application>
  <PresentationFormat>Widescreen</PresentationFormat>
  <Paragraphs>245</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Times New Roman</vt:lpstr>
      <vt:lpstr>Office Theme</vt:lpstr>
      <vt:lpstr>Local Funds</vt:lpstr>
      <vt:lpstr>Overview </vt:lpstr>
      <vt:lpstr>What does ‘local’ mean in Seattle?</vt:lpstr>
      <vt:lpstr>What funds are included in ‘local funds’?</vt:lpstr>
      <vt:lpstr>Tuition</vt:lpstr>
      <vt:lpstr>Tuition rates: last 10 years</vt:lpstr>
      <vt:lpstr>Investments </vt:lpstr>
      <vt:lpstr>Running Start</vt:lpstr>
      <vt:lpstr>Running Start</vt:lpstr>
      <vt:lpstr>Running Start </vt:lpstr>
      <vt:lpstr>Running Start </vt:lpstr>
      <vt:lpstr>International </vt:lpstr>
      <vt:lpstr>International </vt:lpstr>
      <vt:lpstr>Reserves </vt:lpstr>
      <vt:lpstr>Running Start/International fund philosophy</vt:lpstr>
      <vt:lpstr>Parking</vt:lpstr>
      <vt:lpstr>Bookstore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Funds</dc:title>
  <dc:creator>Howard, Jennifer</dc:creator>
  <cp:lastModifiedBy>Howard, Jennifer</cp:lastModifiedBy>
  <cp:revision>53</cp:revision>
  <cp:lastPrinted>2018-06-07T19:19:03Z</cp:lastPrinted>
  <dcterms:created xsi:type="dcterms:W3CDTF">2018-06-06T22:33:04Z</dcterms:created>
  <dcterms:modified xsi:type="dcterms:W3CDTF">2018-06-08T19:45:02Z</dcterms:modified>
</cp:coreProperties>
</file>